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wdp" ContentType="image/vnd.ms-photo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809" r:id="rId1"/>
  </p:sldMasterIdLst>
  <p:notesMasterIdLst>
    <p:notesMasterId r:id="rId2"/>
  </p:notesMasterIdLst>
  <p:sldIdLst>
    <p:sldId id="259" r:id="rId3"/>
    <p:sldId id="331" r:id="rId4"/>
    <p:sldId id="332" r:id="rId5"/>
    <p:sldId id="336" r:id="rId6"/>
    <p:sldId id="372" r:id="rId7"/>
    <p:sldId id="378" r:id="rId8"/>
    <p:sldId id="379" r:id="rId9"/>
    <p:sldId id="337" r:id="rId10"/>
    <p:sldId id="365" r:id="rId11"/>
    <p:sldId id="375" r:id="rId12"/>
    <p:sldId id="376" r:id="rId13"/>
    <p:sldId id="366" r:id="rId14"/>
    <p:sldId id="342" r:id="rId15"/>
    <p:sldId id="373" r:id="rId16"/>
    <p:sldId id="374" r:id="rId17"/>
    <p:sldId id="367" r:id="rId18"/>
    <p:sldId id="341" r:id="rId19"/>
    <p:sldId id="368" r:id="rId20"/>
    <p:sldId id="340" r:id="rId21"/>
    <p:sldId id="339" r:id="rId22"/>
    <p:sldId id="377" r:id="rId23"/>
  </p:sldIdLst>
  <p:sldSz cx="9144000" cy="6858000" type="screen4x3"/>
  <p:notesSz cx="6888163" cy="10020300"/>
  <p:custDataLst>
    <p:tags r:id="rId24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4206" autoAdjust="0"/>
  </p:normalViewPr>
  <p:slideViewPr>
    <p:cSldViewPr>
      <p:cViewPr varScale="1">
        <p:scale>
          <a:sx n="73" d="100"/>
          <a:sy n="73" d="100"/>
        </p:scale>
        <p:origin x="148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5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072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tags" Target="tags/tag1.xml" /><Relationship Id="rId25" Type="http://schemas.openxmlformats.org/officeDocument/2006/relationships/presProps" Target="presProps.xml" /><Relationship Id="rId26" Type="http://schemas.openxmlformats.org/officeDocument/2006/relationships/viewProps" Target="viewProps.xml" /><Relationship Id="rId27" Type="http://schemas.openxmlformats.org/officeDocument/2006/relationships/theme" Target="theme/theme1.xml" /><Relationship Id="rId28" Type="http://schemas.openxmlformats.org/officeDocument/2006/relationships/tableStyles" Target="tableStyles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6088" cy="500063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0488" y="0"/>
            <a:ext cx="2986087" cy="500063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 eaLnBrk="1" fontAlgn="auto" hangingPunct="1">
              <a:spcBef>
                <a:spcPct val="0"/>
              </a:spcBef>
              <a:spcAft>
                <a:spcPct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D43FE0F-F679-413B-91B4-F81C15ADFFFC}" type="datetimeFigureOut">
              <a:rPr lang="ru-RU"/>
              <a:pPr>
                <a:defRPr/>
              </a:pPr>
              <a:t>24.03.2026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2475"/>
            <a:ext cx="5008563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08500"/>
          </a:xfrm>
          <a:prstGeom prst="rect">
            <a:avLst/>
          </a:prstGeom>
        </p:spPr>
        <p:txBody>
          <a:bodyPr vert="horz" lIns="92556" tIns="46278" rIns="92556" bIns="46278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6088" cy="500063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0488" y="9518650"/>
            <a:ext cx="2986087" cy="500063"/>
          </a:xfrm>
          <a:prstGeom prst="rect">
            <a:avLst/>
          </a:prstGeom>
        </p:spPr>
        <p:txBody>
          <a:bodyPr vert="horz" wrap="square" lIns="92556" tIns="46278" rIns="92556" bIns="4627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8A47D97D-2BAE-4A1E-BACE-F1B938AC2FB2}" type="slidenum">
              <a:rPr lang="ru-RU" altLang="ru-RU"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23458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DEEAF3-389B-453B-A7CE-2E8511C357A2}" type="datetimeFigureOut">
              <a:rPr lang="ru-RU" smtClean="0"/>
              <a:pPr>
                <a:defRPr/>
              </a:pPr>
              <a:t>24.03.2026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/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47176-196C-4347-B1A4-2C6C2B6C32AA}" type="slidenum">
              <a:rPr lang="ru-RU" altLang="ru-RU" smtClean="0"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89022681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rect l="0" t="0" r="r" b="b"/>
              <a:pathLst>
                <a:path w="140" h="503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rect l="0" t="0" r="r" b="b"/>
              <a:pathLst>
                <a:path w="41" h="221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/>
          </p:txBody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rect l="0" t="0" r="r" b="b"/>
              <a:pathLst>
                <a:path w="90" h="206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rect l="0" t="0" r="r" b="b"/>
              <a:pathLst>
                <a:path w="25" h="52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rect l="0" t="0" r="r" b="b"/>
              <a:pathLst>
                <a:path w="28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rect l="0" t="0" r="r" b="b"/>
              <a:pathLst>
                <a:path w="44" h="110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/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347B3ED-9EF0-4BB0-AC38-A243742C270A}" type="datetimeFigureOut">
              <a:rPr lang="ru-RU" smtClean="0"/>
              <a:pPr>
                <a:defRPr/>
              </a:pPr>
              <a:t>24.03.2026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C57436A-B513-48AC-9409-153B8306D757}" type="slidenum">
              <a:rPr lang="ru-RU" altLang="ru-RU" smtClean="0"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25958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</p:sldLayoutIdLst>
  <p:transition/>
  <p:timing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Relationship Id="rId3" Type="http://schemas.openxmlformats.org/officeDocument/2006/relationships/image" Target="../media/image16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Relationship Id="rId3" Type="http://schemas.openxmlformats.org/officeDocument/2006/relationships/image" Target="../media/image17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png" /><Relationship Id="rId3" Type="http://schemas.microsoft.com/office/2007/relationships/hdphoto" Target="../media/image19.wdp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png" /><Relationship Id="rId3" Type="http://schemas.openxmlformats.org/officeDocument/2006/relationships/image" Target="../media/image21.png" /><Relationship Id="rId4" Type="http://schemas.microsoft.com/office/2007/relationships/hdphoto" Target="../media/image22.wdp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3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4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5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6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7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8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9.jpeg" /><Relationship Id="rId3" Type="http://schemas.openxmlformats.org/officeDocument/2006/relationships/image" Target="../media/image30.png" /><Relationship Id="rId4" Type="http://schemas.microsoft.com/office/2007/relationships/hdphoto" Target="../media/image31.wdp" /><Relationship Id="rId5" Type="http://schemas.openxmlformats.org/officeDocument/2006/relationships/image" Target="../media/image32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Relationship Id="rId3" Type="http://schemas.microsoft.com/office/2007/relationships/hdphoto" Target="../media/image3.wdp" /><Relationship Id="rId4" Type="http://schemas.openxmlformats.org/officeDocument/2006/relationships/image" Target="../media/image4.png" /><Relationship Id="rId5" Type="http://schemas.microsoft.com/office/2007/relationships/hdphoto" Target="../media/image5.wdp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Relationship Id="rId3" Type="http://schemas.openxmlformats.org/officeDocument/2006/relationships/image" Target="../media/image7.png" /><Relationship Id="rId4" Type="http://schemas.microsoft.com/office/2007/relationships/hdphoto" Target="../media/image8.wdp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Relationship Id="rId3" Type="http://schemas.microsoft.com/office/2007/relationships/hdphoto" Target="../media/image10.wdp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Relationship Id="rId3" Type="http://schemas.microsoft.com/office/2007/relationships/hdphoto" Target="../media/image12.wdp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Relationship Id="rId3" Type="http://schemas.openxmlformats.org/officeDocument/2006/relationships/image" Target="../media/image14.png" /><Relationship Id="rId4" Type="http://schemas.microsoft.com/office/2007/relationships/hdphoto" Target="../media/image15.wdp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098" name="Picture 2" descr="https://4.bp.blogspot.com/-rH70bf9mFxo/W1f-IloONUI/AAAAAAAAMzw/o3dLFOwAq9cMrP4Md_teFSTSn94U5IMpwCLcBGAs/s1600/IMG_7694.JPG"/>
          <p:cNvPicPr>
            <a:picLocks noChangeAspect="1" noChangeArrowheads="1"/>
          </p:cNvPicPr>
          <p:nvPr/>
        </p:nvPicPr>
        <p:blipFill>
          <a:blip r:embed="rId2"/>
          <a:srcRect l="-9392" r="9392"/>
          <a:stretch>
            <a:fillRect/>
          </a:stretch>
        </p:blipFill>
        <p:spPr bwMode="auto">
          <a:xfrm>
            <a:off x="-1404664" y="0"/>
            <a:ext cx="10548664" cy="749178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920880" cy="223224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ct val="0"/>
              </a:spcAft>
              <a:defRPr/>
            </a:pPr>
            <a:r>
              <a:rPr lang="ru-RU" sz="32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 компетенций технологий в сельском хозяйстве учреждения образования «Жировичский государственный аграрно-технический колледж» </a:t>
            </a:r>
            <a:br>
              <a:rPr lang="ru-RU" sz="32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3200" smtClean="0">
                <a:solidFill>
                  <a:schemeClr val="accent5"/>
                </a:solidFill>
              </a:rPr>
            </a:br>
            <a:endParaRPr lang="ru-RU" sz="3200">
              <a:solidFill>
                <a:schemeClr val="accent5"/>
              </a:solidFill>
            </a:endParaRP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Прямоугольник 4"/>
          <p:cNvSpPr/>
          <p:nvPr/>
        </p:nvSpPr>
        <p:spPr>
          <a:xfrm>
            <a:off x="5160686" y="2204864"/>
            <a:ext cx="398331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>
                <a:solidFill>
                  <a:schemeClr val="bg2">
                    <a:lumMod val="25000"/>
                  </a:schemeClr>
                </a:solidFill>
              </a:rPr>
              <a:t>Стенд Двигатель </a:t>
            </a:r>
            <a:r>
              <a:rPr lang="ru-RU" smtClean="0">
                <a:solidFill>
                  <a:schemeClr val="bg2">
                    <a:lumMod val="25000"/>
                  </a:schemeClr>
                </a:solidFill>
              </a:rPr>
              <a:t>Д-260.1</a:t>
            </a:r>
          </a:p>
          <a:p>
            <a:r>
              <a:rPr lang="ru-RU" smtClean="0">
                <a:solidFill>
                  <a:schemeClr val="bg2">
                    <a:lumMod val="25000"/>
                  </a:schemeClr>
                </a:solidFill>
              </a:rPr>
              <a:t>позволяет </a:t>
            </a:r>
            <a:r>
              <a:rPr lang="ru-RU">
                <a:solidFill>
                  <a:schemeClr val="bg2">
                    <a:lumMod val="25000"/>
                  </a:schemeClr>
                </a:solidFill>
              </a:rPr>
              <a:t>изучать </a:t>
            </a:r>
            <a:r>
              <a:rPr lang="ru-RU" smtClean="0">
                <a:solidFill>
                  <a:schemeClr val="bg2">
                    <a:lumMod val="25000"/>
                  </a:schemeClr>
                </a:solidFill>
              </a:rPr>
              <a:t>конструкцию двигателя нового </a:t>
            </a:r>
            <a:r>
              <a:rPr lang="ru-RU">
                <a:solidFill>
                  <a:schemeClr val="bg2">
                    <a:lumMod val="25000"/>
                  </a:schemeClr>
                </a:solidFill>
              </a:rPr>
              <a:t>поколения тракторов, </a:t>
            </a:r>
            <a:r>
              <a:rPr lang="ru-RU" smtClean="0">
                <a:solidFill>
                  <a:schemeClr val="bg2">
                    <a:lumMod val="25000"/>
                  </a:schemeClr>
                </a:solidFill>
              </a:rPr>
              <a:t>принципа его функционирования</a:t>
            </a:r>
            <a:r>
              <a:rPr lang="ru-RU">
                <a:solidFill>
                  <a:schemeClr val="bg2">
                    <a:lumMod val="25000"/>
                  </a:schemeClr>
                </a:solidFill>
              </a:rPr>
              <a:t>, а также формирования первоначальных навыков по техническому обслуживанию и </a:t>
            </a:r>
            <a:r>
              <a:rPr lang="ru-RU" smtClean="0">
                <a:solidFill>
                  <a:schemeClr val="bg2">
                    <a:lumMod val="25000"/>
                  </a:schemeClr>
                </a:solidFill>
              </a:rPr>
              <a:t>диагностированию.</a:t>
            </a:r>
            <a:endParaRPr lang="ru-RU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548680"/>
            <a:ext cx="4633913" cy="8413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</p:pic>
      <p:pic>
        <p:nvPicPr>
          <p:cNvPr id="3074" name="Picture 2" descr="C:\Users\НАСЯЛЬНИКА\Desktop\IMG_20210928_1634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200" y="1484784"/>
            <a:ext cx="489654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187322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Прямоугольник 4"/>
          <p:cNvSpPr/>
          <p:nvPr/>
        </p:nvSpPr>
        <p:spPr>
          <a:xfrm>
            <a:off x="4716016" y="2204864"/>
            <a:ext cx="44279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/>
              <a:t>Предназначен для работы с электронными системами управления тракторов, комбайнов,  грузовых автомобилей, прицепов.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8" y="409257"/>
            <a:ext cx="4633913" cy="8413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</p:pic>
      <p:sp>
        <p:nvSpPr>
          <p:cNvPr id="7" name="TextBox 6"/>
          <p:cNvSpPr txBox="1"/>
          <p:nvPr/>
        </p:nvSpPr>
        <p:spPr>
          <a:xfrm>
            <a:off x="359414" y="1268760"/>
            <a:ext cx="5508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Диагностический комплекс </a:t>
            </a:r>
            <a:r>
              <a:rPr lang="en-US" sz="2400" b="1" i="1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JalTest</a:t>
            </a:r>
            <a:endParaRPr lang="ru-RU" sz="2400" b="1" i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8609"/>
            <a:ext cx="6156176" cy="409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504006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Прямоугольник 6"/>
          <p:cNvSpPr/>
          <p:nvPr/>
        </p:nvSpPr>
        <p:spPr>
          <a:xfrm>
            <a:off x="5148063" y="116632"/>
            <a:ext cx="37952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>
                <a:solidFill>
                  <a:schemeClr val="accent1"/>
                </a:solidFill>
              </a:rPr>
              <a:t>Стенд для испытания масляных насосов и фильтров </a:t>
            </a:r>
            <a:r>
              <a:rPr lang="ru-RU" sz="2400" smtClean="0">
                <a:solidFill>
                  <a:schemeClr val="accent1"/>
                </a:solidFill>
              </a:rPr>
              <a:t>КИ-28256 позволяет:</a:t>
            </a:r>
            <a:endParaRPr lang="ru-RU" sz="2400">
              <a:solidFill>
                <a:schemeClr val="accent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60032" y="1772816"/>
            <a:ext cx="41764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mtClean="0">
                <a:solidFill>
                  <a:schemeClr val="bg2">
                    <a:lumMod val="25000"/>
                  </a:schemeClr>
                </a:solidFill>
              </a:rPr>
              <a:t>проводить </a:t>
            </a:r>
            <a:r>
              <a:rPr lang="ru-RU">
                <a:solidFill>
                  <a:schemeClr val="bg2">
                    <a:lumMod val="25000"/>
                  </a:schemeClr>
                </a:solidFill>
              </a:rPr>
              <a:t>испытания, </a:t>
            </a:r>
            <a:r>
              <a:rPr lang="ru-RU" smtClean="0">
                <a:solidFill>
                  <a:schemeClr val="bg2">
                    <a:lumMod val="25000"/>
                  </a:schemeClr>
                </a:solidFill>
              </a:rPr>
              <a:t>обкатку </a:t>
            </a:r>
            <a:r>
              <a:rPr lang="ru-RU">
                <a:solidFill>
                  <a:schemeClr val="bg2">
                    <a:lumMod val="25000"/>
                  </a:schemeClr>
                </a:solidFill>
              </a:rPr>
              <a:t>и </a:t>
            </a:r>
            <a:r>
              <a:rPr lang="ru-RU" smtClean="0">
                <a:solidFill>
                  <a:schemeClr val="bg2">
                    <a:lumMod val="25000"/>
                  </a:schemeClr>
                </a:solidFill>
              </a:rPr>
              <a:t>регулировку </a:t>
            </a:r>
            <a:r>
              <a:rPr lang="ru-RU">
                <a:solidFill>
                  <a:schemeClr val="bg2">
                    <a:lumMod val="25000"/>
                  </a:schemeClr>
                </a:solidFill>
              </a:rPr>
              <a:t>насосов смазочной системы дизельных двигателей, редукционных и предохранительных клапанов масляных насосов сельскохозяйственных, дорожно-строительных и лесопромышленных машин.</a:t>
            </a:r>
          </a:p>
        </p:txBody>
      </p:sp>
      <p:sp>
        <p:nvSpPr>
          <p:cNvPr id="2" name="Прямоугольник 1"/>
          <p:cNvSpPr/>
          <p:nvPr/>
        </p:nvSpPr>
        <p:spPr>
          <a:xfrm rot="10800000" flipV="1">
            <a:off x="611560" y="547519"/>
            <a:ext cx="4427984" cy="707886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Лаборатория №108 «Техническое обслуживание и ремонт машин»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261" l="0" r="100000">
                        <a14:foregroundMark x1="68944" y1="17101" x2="68944" y2="17101"/>
                        <a14:foregroundMark x1="77019" y1="17101" x2="77019" y2="17101"/>
                        <a14:foregroundMark x1="82298" y1="16812" x2="82298" y2="16812"/>
                        <a14:foregroundMark x1="89752" y1="17101" x2="89752" y2="171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56" y="2373609"/>
            <a:ext cx="3704456" cy="3969060"/>
          </a:xfrm>
        </p:spPr>
      </p:pic>
    </p:spTree>
    <p:extLst>
      <p:ext uri="{BB962C8B-B14F-4D97-AF65-F5344CB8AC3E}">
        <p14:creationId xmlns:p14="http://schemas.microsoft.com/office/powerpoint/2010/main" val="2743699497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7" y="624111"/>
            <a:ext cx="7128792" cy="704304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ru-RU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Кабинет №101 «Система питания дизелей»</a:t>
            </a:r>
            <a:endParaRPr lang="ru-RU" sz="280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3284984"/>
            <a:ext cx="29523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/>
              <a:t>П</a:t>
            </a:r>
            <a:r>
              <a:rPr lang="ru-RU" smtClean="0"/>
              <a:t>роводить испытания </a:t>
            </a:r>
            <a:r>
              <a:rPr lang="ru-RU"/>
              <a:t>и </a:t>
            </a:r>
            <a:r>
              <a:rPr lang="ru-RU" smtClean="0"/>
              <a:t>регулировки </a:t>
            </a:r>
            <a:r>
              <a:rPr lang="ru-RU"/>
              <a:t>форсунок автотракторных дизельных двигателей и дизельных инжекторов системы </a:t>
            </a:r>
            <a:r>
              <a:rPr lang="en-US"/>
              <a:t>Common Rail</a:t>
            </a:r>
            <a:r>
              <a:rPr lang="ru-RU"/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508898"/>
            <a:ext cx="43706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/>
              <a:t>Стенд для проверки и регулировки форсунок М-107Э-</a:t>
            </a:r>
            <a:r>
              <a:rPr lang="en-US" b="1" smtClean="0"/>
              <a:t>CR</a:t>
            </a:r>
            <a:r>
              <a:rPr lang="ru-RU" b="1" smtClean="0"/>
              <a:t> позволяет:</a:t>
            </a:r>
            <a:endParaRPr lang="ru-RU" b="1"/>
          </a:p>
        </p:txBody>
      </p:sp>
      <p:sp>
        <p:nvSpPr>
          <p:cNvPr id="10" name="Прямоугольник 9"/>
          <p:cNvSpPr/>
          <p:nvPr/>
        </p:nvSpPr>
        <p:spPr>
          <a:xfrm>
            <a:off x="5292080" y="1508898"/>
            <a:ext cx="38324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/>
              <a:t>Установка для очистки и проверки инжекторов </a:t>
            </a:r>
            <a:r>
              <a:rPr lang="en-US" b="1"/>
              <a:t>INJ</a:t>
            </a:r>
            <a:r>
              <a:rPr lang="ru-RU" b="1" smtClean="0"/>
              <a:t>-6В позволяет:</a:t>
            </a:r>
            <a:endParaRPr lang="ru-RU" b="1"/>
          </a:p>
        </p:txBody>
      </p:sp>
      <p:sp>
        <p:nvSpPr>
          <p:cNvPr id="12" name="Прямоугольник 11"/>
          <p:cNvSpPr/>
          <p:nvPr/>
        </p:nvSpPr>
        <p:spPr>
          <a:xfrm>
            <a:off x="5868144" y="2424651"/>
            <a:ext cx="325640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/>
              <a:t>производить ультразвуковую очистку форсунок (до 6 штук одновременно) как механических, так и электромагнитных;</a:t>
            </a:r>
          </a:p>
          <a:p>
            <a:pPr lvl="0"/>
            <a:r>
              <a:rPr lang="ru-RU"/>
              <a:t>моделировать реальные параметры работы двигателя в процессе испытания;</a:t>
            </a:r>
          </a:p>
          <a:p>
            <a:r>
              <a:rPr lang="ru-RU"/>
              <a:t>испытывать форсунки, как с верхней, так и боковой подачей топлива.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99791" y="2155229"/>
            <a:ext cx="2326268" cy="1935597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96" b="89953" l="9965" r="89918">
                        <a14:foregroundMark x1="73505" y1="36735" x2="73505" y2="36735"/>
                        <a14:foregroundMark x1="72333" y1="54003" x2="72333" y2="540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10" t="5342" r="16447" b="9742"/>
          <a:stretch>
            <a:fillRect/>
          </a:stretch>
        </p:blipFill>
        <p:spPr>
          <a:xfrm>
            <a:off x="4031553" y="4271310"/>
            <a:ext cx="1989013" cy="172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65657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4680520" cy="792088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Кабинет №101 «Система питания дизелей»</a:t>
            </a:r>
            <a:endParaRPr lang="ru-RU" sz="240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16016" y="2424651"/>
            <a:ext cx="440853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ClrTx/>
              <a:buFontTx/>
              <a:buNone/>
            </a:pPr>
            <a:r>
              <a:rPr lang="ru-RU" altLang="ru-RU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Стенд для испытания дизельной топливной аппаратуры, с электронной системой контроля и </a:t>
            </a:r>
            <a:r>
              <a:rPr lang="ru-RU" altLang="ru-RU" b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ноутбуком СДМ 12-03-18 </a:t>
            </a:r>
            <a:r>
              <a:rPr lang="en-US" altLang="ru-RU" b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FULL Complect</a:t>
            </a:r>
            <a:endParaRPr lang="ru-RU" altLang="ru-RU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>
              <a:buClrTx/>
              <a:buFontTx/>
              <a:buNone/>
            </a:pPr>
            <a:r>
              <a:rPr lang="ru-RU" altLang="ru-RU" b="1">
                <a:solidFill>
                  <a:schemeClr val="tx2"/>
                </a:solidFill>
                <a:latin typeface="Times New Roman" pitchFamily="18" charset="0"/>
              </a:rPr>
              <a:t>П</a:t>
            </a:r>
            <a:r>
              <a:rPr lang="ru-RU" altLang="ru-RU" b="1" smtClean="0">
                <a:solidFill>
                  <a:schemeClr val="tx2"/>
                </a:solidFill>
                <a:latin typeface="Times New Roman" pitchFamily="18" charset="0"/>
              </a:rPr>
              <a:t>редназначен </a:t>
            </a:r>
            <a:r>
              <a:rPr lang="ru-RU" altLang="ru-RU" b="1">
                <a:solidFill>
                  <a:schemeClr val="tx2"/>
                </a:solidFill>
                <a:latin typeface="Times New Roman" pitchFamily="18" charset="0"/>
              </a:rPr>
              <a:t>для испытания и регулировки топливных насосов высокого давления автомобильных, тракторных и комбайновых дизельных </a:t>
            </a:r>
            <a:r>
              <a:rPr lang="ru-RU" altLang="ru-RU" b="1" smtClean="0">
                <a:solidFill>
                  <a:schemeClr val="tx2"/>
                </a:solidFill>
                <a:latin typeface="Times New Roman" pitchFamily="18" charset="0"/>
              </a:rPr>
              <a:t>двигателей всех типов.</a:t>
            </a:r>
            <a:endParaRPr lang="ru-RU" altLang="ru-RU" b="1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26" name="Picture 2" descr="C:\Users\НАСЯЛЬНИКА\Desktop\IMG_20210928_1632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-36512" y="2219142"/>
            <a:ext cx="5184575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913034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1" y="620688"/>
            <a:ext cx="5400600" cy="936104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Кабинет №101 «Система питания дизелей»</a:t>
            </a:r>
            <a:endParaRPr lang="ru-RU" sz="240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16016" y="2424651"/>
            <a:ext cx="440853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ClrTx/>
              <a:buFontTx/>
              <a:buNone/>
            </a:pPr>
            <a:r>
              <a:rPr lang="ru-RU" altLang="ru-RU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Стенд для </a:t>
            </a:r>
            <a:r>
              <a:rPr lang="ru-RU" altLang="ru-RU" b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проверки форсунок </a:t>
            </a:r>
            <a:r>
              <a:rPr lang="en-US" altLang="ru-RU" b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Common Rail </a:t>
            </a:r>
            <a:r>
              <a:rPr lang="ru-RU" altLang="ru-RU" b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 кодированием.</a:t>
            </a:r>
            <a:endParaRPr lang="ru-RU" altLang="ru-RU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>
              <a:buClrTx/>
              <a:buFontTx/>
              <a:buNone/>
            </a:pPr>
            <a:r>
              <a:rPr lang="ru-RU" altLang="ru-RU" b="1">
                <a:solidFill>
                  <a:schemeClr val="tx2"/>
                </a:solidFill>
                <a:latin typeface="Times New Roman" pitchFamily="18" charset="0"/>
              </a:rPr>
              <a:t>П</a:t>
            </a:r>
            <a:r>
              <a:rPr lang="ru-RU" altLang="ru-RU" b="1" smtClean="0">
                <a:solidFill>
                  <a:schemeClr val="tx2"/>
                </a:solidFill>
                <a:latin typeface="Times New Roman" pitchFamily="18" charset="0"/>
              </a:rPr>
              <a:t>редназначен </a:t>
            </a:r>
            <a:r>
              <a:rPr lang="ru-RU" altLang="ru-RU" b="1">
                <a:solidFill>
                  <a:schemeClr val="tx2"/>
                </a:solidFill>
                <a:latin typeface="Times New Roman" pitchFamily="18" charset="0"/>
              </a:rPr>
              <a:t>для </a:t>
            </a:r>
            <a:r>
              <a:rPr lang="ru-RU" altLang="ru-RU" b="1" smtClean="0">
                <a:solidFill>
                  <a:schemeClr val="tx2"/>
                </a:solidFill>
                <a:latin typeface="Times New Roman" pitchFamily="18" charset="0"/>
              </a:rPr>
              <a:t>форсунок </a:t>
            </a:r>
            <a:r>
              <a:rPr lang="ru-RU" altLang="ru-RU" b="1">
                <a:solidFill>
                  <a:schemeClr val="tx2"/>
                </a:solidFill>
                <a:latin typeface="Times New Roman" pitchFamily="18" charset="0"/>
              </a:rPr>
              <a:t>автомобильных, тракторных и комбайновых дизельных </a:t>
            </a:r>
            <a:r>
              <a:rPr lang="ru-RU" altLang="ru-RU" b="1" smtClean="0">
                <a:solidFill>
                  <a:schemeClr val="tx2"/>
                </a:solidFill>
                <a:latin typeface="Times New Roman" pitchFamily="18" charset="0"/>
              </a:rPr>
              <a:t>двигателей типа </a:t>
            </a:r>
            <a:r>
              <a:rPr lang="en-US" altLang="ru-RU" b="1" smtClean="0">
                <a:solidFill>
                  <a:schemeClr val="tx2"/>
                </a:solidFill>
                <a:latin typeface="Times New Roman" pitchFamily="18" charset="0"/>
              </a:rPr>
              <a:t>Common Rail </a:t>
            </a:r>
            <a:r>
              <a:rPr lang="ru-RU" altLang="ru-RU" b="1" smtClean="0">
                <a:solidFill>
                  <a:schemeClr val="tx2"/>
                </a:solidFill>
                <a:latin typeface="Times New Roman" pitchFamily="18" charset="0"/>
              </a:rPr>
              <a:t>с возможностью их кодирования.</a:t>
            </a:r>
            <a:endParaRPr lang="ru-RU" altLang="ru-RU" b="1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2050" name="Picture 2" descr="C:\Users\НАСЯЛЬНИКА\Desktop\IMG_20210928_1632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2060848"/>
            <a:ext cx="4176464" cy="313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29760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Прямоугольник 5"/>
          <p:cNvSpPr/>
          <p:nvPr/>
        </p:nvSpPr>
        <p:spPr>
          <a:xfrm>
            <a:off x="5088564" y="1052736"/>
            <a:ext cx="37674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>
                <a:solidFill>
                  <a:schemeClr val="accent2">
                    <a:lumMod val="50000"/>
                  </a:schemeClr>
                </a:solidFill>
              </a:rPr>
              <a:t>Учебный лабораторный стенд НТЦ – 15.06 «Электронная система управления секциями распределителей </a:t>
            </a:r>
            <a:r>
              <a:rPr lang="en-US" sz="2400">
                <a:solidFill>
                  <a:schemeClr val="accent2">
                    <a:lumMod val="50000"/>
                  </a:schemeClr>
                </a:solidFill>
              </a:rPr>
              <a:t>EHS </a:t>
            </a:r>
            <a:r>
              <a:rPr lang="ru-RU" sz="2400">
                <a:solidFill>
                  <a:schemeClr val="accent2">
                    <a:lumMod val="50000"/>
                  </a:schemeClr>
                </a:solidFill>
              </a:rPr>
              <a:t>внешних потребителей (БЕЛАРУС-3022.1</a:t>
            </a:r>
            <a:r>
              <a:rPr lang="ru-RU" sz="240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r>
              <a:rPr lang="ru-RU" sz="2400" smtClean="0">
                <a:solidFill>
                  <a:schemeClr val="accent2">
                    <a:lumMod val="50000"/>
                  </a:schemeClr>
                </a:solidFill>
              </a:rPr>
              <a:t>позволяет:</a:t>
            </a:r>
            <a:endParaRPr lang="ru-RU" sz="240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33266" y="4365104"/>
            <a:ext cx="917726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smtClean="0">
                <a:solidFill>
                  <a:srgbClr val="0070C0"/>
                </a:solidFill>
              </a:rPr>
              <a:t>- </a:t>
            </a:r>
            <a:r>
              <a:rPr lang="ru-RU" sz="2000" smtClean="0">
                <a:solidFill>
                  <a:schemeClr val="tx2"/>
                </a:solidFill>
              </a:rPr>
              <a:t>изучать принцип работы </a:t>
            </a:r>
            <a:r>
              <a:rPr lang="ru-RU" sz="2000">
                <a:solidFill>
                  <a:schemeClr val="tx2"/>
                </a:solidFill>
              </a:rPr>
              <a:t>электрогидравлического интегрального блока;</a:t>
            </a:r>
          </a:p>
          <a:p>
            <a:pPr lvl="0"/>
            <a:r>
              <a:rPr lang="ru-RU" sz="2000" smtClean="0">
                <a:solidFill>
                  <a:schemeClr val="tx2"/>
                </a:solidFill>
              </a:rPr>
              <a:t>- изучать принцип работы </a:t>
            </a:r>
            <a:r>
              <a:rPr lang="ru-RU" sz="2000">
                <a:solidFill>
                  <a:schemeClr val="tx2"/>
                </a:solidFill>
              </a:rPr>
              <a:t>распределительной секции </a:t>
            </a:r>
            <a:r>
              <a:rPr lang="en-US" sz="2000">
                <a:solidFill>
                  <a:schemeClr val="tx2"/>
                </a:solidFill>
              </a:rPr>
              <a:t>EHS</a:t>
            </a:r>
            <a:r>
              <a:rPr lang="ru-RU" sz="2000">
                <a:solidFill>
                  <a:schemeClr val="tx2"/>
                </a:solidFill>
              </a:rPr>
              <a:t>, </a:t>
            </a:r>
            <a:endParaRPr lang="ru-RU" sz="2000" smtClean="0">
              <a:solidFill>
                <a:schemeClr val="tx2"/>
              </a:solidFill>
            </a:endParaRPr>
          </a:p>
          <a:p>
            <a:pPr lvl="0"/>
            <a:r>
              <a:rPr lang="ru-RU" sz="2000" smtClean="0">
                <a:solidFill>
                  <a:schemeClr val="tx2"/>
                </a:solidFill>
              </a:rPr>
              <a:t>- изучать джойстики </a:t>
            </a:r>
            <a:r>
              <a:rPr lang="ru-RU" sz="2000">
                <a:solidFill>
                  <a:schemeClr val="tx2"/>
                </a:solidFill>
              </a:rPr>
              <a:t>управления секциями распределителей </a:t>
            </a:r>
            <a:r>
              <a:rPr lang="en-US" sz="2000">
                <a:solidFill>
                  <a:schemeClr val="tx2"/>
                </a:solidFill>
              </a:rPr>
              <a:t>EHS</a:t>
            </a:r>
            <a:r>
              <a:rPr lang="ru-RU" sz="2000">
                <a:solidFill>
                  <a:schemeClr val="tx2"/>
                </a:solidFill>
              </a:rPr>
              <a:t>;</a:t>
            </a:r>
          </a:p>
          <a:p>
            <a:pPr lvl="0"/>
            <a:r>
              <a:rPr lang="ru-RU" sz="2000" smtClean="0">
                <a:solidFill>
                  <a:schemeClr val="tx2"/>
                </a:solidFill>
              </a:rPr>
              <a:t>- изучать электронный блок </a:t>
            </a:r>
            <a:r>
              <a:rPr lang="ru-RU" sz="2000">
                <a:solidFill>
                  <a:schemeClr val="tx2"/>
                </a:solidFill>
              </a:rPr>
              <a:t>программирования последовательности </a:t>
            </a:r>
            <a:r>
              <a:rPr lang="ru-RU" sz="2000" smtClean="0">
                <a:solidFill>
                  <a:schemeClr val="tx2"/>
                </a:solidFill>
              </a:rPr>
              <a:t>операций; управления </a:t>
            </a:r>
            <a:r>
              <a:rPr lang="ru-RU" sz="2000">
                <a:solidFill>
                  <a:schemeClr val="tx2"/>
                </a:solidFill>
              </a:rPr>
              <a:t>секциями распределителей </a:t>
            </a:r>
            <a:r>
              <a:rPr lang="en-US" sz="2000">
                <a:solidFill>
                  <a:schemeClr val="tx2"/>
                </a:solidFill>
              </a:rPr>
              <a:t>EHS</a:t>
            </a:r>
            <a:r>
              <a:rPr lang="ru-RU" sz="2000">
                <a:solidFill>
                  <a:schemeClr val="tx2"/>
                </a:solidFill>
              </a:rPr>
              <a:t>, </a:t>
            </a:r>
            <a:endParaRPr lang="ru-RU" sz="2000" smtClean="0">
              <a:solidFill>
                <a:schemeClr val="tx2"/>
              </a:solidFill>
            </a:endParaRPr>
          </a:p>
          <a:p>
            <a:pPr lvl="0"/>
            <a:r>
              <a:rPr lang="ru-RU" sz="2000" smtClean="0">
                <a:solidFill>
                  <a:schemeClr val="tx2"/>
                </a:solidFill>
              </a:rPr>
              <a:t>- изучать панель электронную комбинированную </a:t>
            </a:r>
            <a:r>
              <a:rPr lang="ru-RU" sz="2000">
                <a:solidFill>
                  <a:schemeClr val="tx2"/>
                </a:solidFill>
              </a:rPr>
              <a:t>(ПЭК) системы управления двигателем и внешними потребителями ГНС.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69558"/>
            <a:ext cx="5760640" cy="36933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Кабинет №101 «Система питания дизелей»</a:t>
            </a:r>
          </a:p>
        </p:txBody>
      </p:sp>
      <p:pic>
        <p:nvPicPr>
          <p:cNvPr id="7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09"/>
          <a:stretch>
            <a:fillRect/>
          </a:stretch>
        </p:blipFill>
        <p:spPr>
          <a:xfrm>
            <a:off x="179512" y="430512"/>
            <a:ext cx="4563636" cy="3934592"/>
          </a:xfrm>
        </p:spPr>
      </p:pic>
    </p:spTree>
    <p:extLst>
      <p:ext uri="{BB962C8B-B14F-4D97-AF65-F5344CB8AC3E}">
        <p14:creationId xmlns:p14="http://schemas.microsoft.com/office/powerpoint/2010/main" val="3148387483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97499"/>
            <a:ext cx="5544616" cy="864096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Кабинет №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105 «Электрические системы электрооборудования тракторов»</a:t>
            </a:r>
            <a:endParaRPr lang="ru-RU" sz="240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361596"/>
            <a:ext cx="8496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>
                <a:solidFill>
                  <a:schemeClr val="accent2">
                    <a:lumMod val="50000"/>
                  </a:schemeClr>
                </a:solidFill>
              </a:rPr>
              <a:t>Учебный лабораторный стенд НТЦ - 15.02 «Система электрооборудования семейства модернизированных тракторов Беларус</a:t>
            </a:r>
            <a:r>
              <a:rPr lang="ru-RU" sz="2000" b="1" smtClean="0">
                <a:solidFill>
                  <a:schemeClr val="accent2">
                    <a:lumMod val="50000"/>
                  </a:schemeClr>
                </a:solidFill>
              </a:rPr>
              <a:t>» позволяет:</a:t>
            </a:r>
            <a:endParaRPr lang="ru-RU" sz="2000" b="1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60033" y="2327684"/>
            <a:ext cx="43122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mtClean="0">
                <a:solidFill>
                  <a:schemeClr val="accent2">
                    <a:lumMod val="50000"/>
                  </a:schemeClr>
                </a:solidFill>
              </a:rPr>
              <a:t>- изучать системы </a:t>
            </a:r>
            <a:r>
              <a:rPr lang="ru-RU">
                <a:solidFill>
                  <a:schemeClr val="accent2">
                    <a:lumMod val="50000"/>
                  </a:schemeClr>
                </a:solidFill>
              </a:rPr>
              <a:t>запуска двигателя семейства модернизированных тракторов Беларус;</a:t>
            </a:r>
          </a:p>
          <a:p>
            <a:pPr lvl="0"/>
            <a:r>
              <a:rPr lang="ru-RU" smtClean="0">
                <a:solidFill>
                  <a:schemeClr val="accent2">
                    <a:lumMod val="50000"/>
                  </a:schemeClr>
                </a:solidFill>
              </a:rPr>
              <a:t>- изучать системы </a:t>
            </a:r>
            <a:r>
              <a:rPr lang="ru-RU">
                <a:solidFill>
                  <a:schemeClr val="accent2">
                    <a:lumMod val="50000"/>
                  </a:schemeClr>
                </a:solidFill>
              </a:rPr>
              <a:t>зарядки АКБ семейства модернизированных тракторов Беларус;</a:t>
            </a:r>
          </a:p>
          <a:p>
            <a:pPr lvl="0"/>
            <a:r>
              <a:rPr lang="ru-RU" smtClean="0">
                <a:solidFill>
                  <a:schemeClr val="accent2">
                    <a:lumMod val="50000"/>
                  </a:schemeClr>
                </a:solidFill>
              </a:rPr>
              <a:t>- изучать управление </a:t>
            </a:r>
            <a:r>
              <a:rPr lang="ru-RU">
                <a:solidFill>
                  <a:schemeClr val="accent2">
                    <a:lumMod val="50000"/>
                  </a:schemeClr>
                </a:solidFill>
              </a:rPr>
              <a:t>свечами накаливания системы облегчения пуска семейства модернизированных тракторов Беларус</a:t>
            </a:r>
            <a:r>
              <a:rPr lang="ru-RU" smtClean="0">
                <a:solidFill>
                  <a:schemeClr val="accent2">
                    <a:lumMod val="50000"/>
                  </a:schemeClr>
                </a:solidFill>
              </a:rPr>
              <a:t>;</a:t>
            </a:r>
            <a:endParaRPr lang="ru-RU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27495" y="5136777"/>
            <a:ext cx="43165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>
                <a:solidFill>
                  <a:schemeClr val="accent2">
                    <a:lumMod val="50000"/>
                  </a:schemeClr>
                </a:solidFill>
              </a:rPr>
              <a:t>-</a:t>
            </a:r>
            <a:r>
              <a:rPr lang="ru-RU"/>
              <a:t> </a:t>
            </a:r>
            <a:r>
              <a:rPr lang="ru-RU">
                <a:solidFill>
                  <a:schemeClr val="accent2">
                    <a:lumMod val="50000"/>
                  </a:schemeClr>
                </a:solidFill>
              </a:rPr>
              <a:t>и</a:t>
            </a:r>
            <a:r>
              <a:rPr lang="ru-RU" smtClean="0">
                <a:solidFill>
                  <a:schemeClr val="accent2">
                    <a:lumMod val="50000"/>
                  </a:schemeClr>
                </a:solidFill>
              </a:rPr>
              <a:t>зучать </a:t>
            </a:r>
            <a:r>
              <a:rPr lang="ru-RU">
                <a:solidFill>
                  <a:schemeClr val="accent2">
                    <a:lumMod val="50000"/>
                  </a:schemeClr>
                </a:solidFill>
              </a:rPr>
              <a:t>системы управления рабочими фарами семейства модернизированных тракторов Беларус.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50997"/>
            <a:ext cx="4413940" cy="331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517704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Прямоугольник 5"/>
          <p:cNvSpPr/>
          <p:nvPr/>
        </p:nvSpPr>
        <p:spPr>
          <a:xfrm>
            <a:off x="683568" y="1195743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>
                <a:solidFill>
                  <a:schemeClr val="accent1"/>
                </a:solidFill>
              </a:rPr>
              <a:t>Стенд для проверки стартеров и генераторов «Э-250М-02</a:t>
            </a:r>
            <a:r>
              <a:rPr lang="ru-RU" sz="2000" smtClean="0">
                <a:solidFill>
                  <a:schemeClr val="accent1"/>
                </a:solidFill>
              </a:rPr>
              <a:t>» позволяет:</a:t>
            </a:r>
            <a:endParaRPr lang="ru-RU" sz="2000">
              <a:solidFill>
                <a:schemeClr val="accent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48064" y="2060848"/>
            <a:ext cx="36309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mtClean="0">
                <a:solidFill>
                  <a:schemeClr val="accent2">
                    <a:lumMod val="50000"/>
                  </a:schemeClr>
                </a:solidFill>
              </a:rPr>
              <a:t>Изучать принцип обкатки и испытания генераторов и стартеров автотракторных двигателей после ремонта в режимах холостого хода, а так же под нагрузкой.</a:t>
            </a:r>
            <a:endParaRPr lang="ru-RU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387821"/>
            <a:ext cx="4968552" cy="64633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Кабинет </a:t>
            </a:r>
            <a:r>
              <a:rPr lang="ru-RU" smtClean="0">
                <a:solidFill>
                  <a:schemeClr val="bg1"/>
                </a:solidFill>
              </a:rPr>
              <a:t>№105 «Электрические </a:t>
            </a:r>
            <a:r>
              <a:rPr lang="ru-RU">
                <a:solidFill>
                  <a:schemeClr val="bg1"/>
                </a:solidFill>
              </a:rPr>
              <a:t>системы </a:t>
            </a:r>
            <a:endParaRPr lang="ru-RU" smtClean="0">
              <a:solidFill>
                <a:schemeClr val="bg1"/>
              </a:solidFill>
            </a:endParaRPr>
          </a:p>
          <a:p>
            <a:r>
              <a:rPr lang="ru-RU" smtClean="0">
                <a:solidFill>
                  <a:schemeClr val="bg1"/>
                </a:solidFill>
              </a:rPr>
              <a:t>электрооборудования </a:t>
            </a:r>
            <a:r>
              <a:rPr lang="ru-RU">
                <a:solidFill>
                  <a:schemeClr val="bg1"/>
                </a:solidFill>
              </a:rPr>
              <a:t>тракторов»</a:t>
            </a:r>
          </a:p>
        </p:txBody>
      </p:sp>
      <p:pic>
        <p:nvPicPr>
          <p:cNvPr id="7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9" t="21331" r="6178" b="6844"/>
          <a:stretch>
            <a:fillRect/>
          </a:stretch>
        </p:blipFill>
        <p:spPr>
          <a:xfrm rot="5400000">
            <a:off x="931569" y="2244895"/>
            <a:ext cx="4436038" cy="3491881"/>
          </a:xfrm>
        </p:spPr>
      </p:pic>
    </p:spTree>
    <p:extLst>
      <p:ext uri="{BB962C8B-B14F-4D97-AF65-F5344CB8AC3E}">
        <p14:creationId xmlns:p14="http://schemas.microsoft.com/office/powerpoint/2010/main" val="4221904477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24110"/>
            <a:ext cx="6443223" cy="732310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Кабинет №107«Механизмы и системы двигателей внутреннего сгорания»</a:t>
            </a:r>
            <a:endParaRPr lang="ru-RU" sz="2000">
              <a:solidFill>
                <a:schemeClr val="bg1"/>
              </a:solidFill>
            </a:endParaRPr>
          </a:p>
        </p:txBody>
      </p:sp>
      <p:pic>
        <p:nvPicPr>
          <p:cNvPr id="7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04864"/>
            <a:ext cx="4724400" cy="3543300"/>
          </a:xfrm>
        </p:spPr>
      </p:pic>
      <p:sp>
        <p:nvSpPr>
          <p:cNvPr id="6" name="Прямоугольник 5"/>
          <p:cNvSpPr/>
          <p:nvPr/>
        </p:nvSpPr>
        <p:spPr>
          <a:xfrm>
            <a:off x="5292080" y="1356420"/>
            <a:ext cx="3851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>
                <a:solidFill>
                  <a:schemeClr val="accent2">
                    <a:lumMod val="50000"/>
                  </a:schemeClr>
                </a:solidFill>
              </a:rPr>
              <a:t>Учебный лабораторный стенд НТЦ – 15.99.1 «Действующий дизельный двигатель </a:t>
            </a:r>
            <a:r>
              <a:rPr lang="en-US" sz="2000">
                <a:solidFill>
                  <a:schemeClr val="accent2">
                    <a:lumMod val="50000"/>
                  </a:schemeClr>
                </a:solidFill>
              </a:rPr>
              <a:t>Common Rail</a:t>
            </a:r>
            <a:r>
              <a:rPr lang="ru-RU" sz="2000">
                <a:solidFill>
                  <a:schemeClr val="accent2">
                    <a:lumMod val="50000"/>
                  </a:schemeClr>
                </a:solidFill>
              </a:rPr>
              <a:t>» </a:t>
            </a:r>
            <a:r>
              <a:rPr lang="ru-RU" sz="2000" smtClean="0">
                <a:solidFill>
                  <a:schemeClr val="accent2">
                    <a:lumMod val="50000"/>
                  </a:schemeClr>
                </a:solidFill>
              </a:rPr>
              <a:t>позволяет:</a:t>
            </a:r>
            <a:endParaRPr lang="ru-RU" sz="200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92080" y="2924944"/>
            <a:ext cx="38519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mtClean="0">
                <a:solidFill>
                  <a:schemeClr val="accent2">
                    <a:lumMod val="50000"/>
                  </a:schemeClr>
                </a:solidFill>
              </a:rPr>
              <a:t>- изучать особенности устройства </a:t>
            </a:r>
            <a:r>
              <a:rPr lang="ru-RU">
                <a:solidFill>
                  <a:schemeClr val="accent2">
                    <a:lumMod val="50000"/>
                  </a:schemeClr>
                </a:solidFill>
              </a:rPr>
              <a:t>дизельного двигателя Д-245;</a:t>
            </a:r>
          </a:p>
          <a:p>
            <a:pPr lvl="0"/>
            <a:r>
              <a:rPr lang="ru-RU" smtClean="0">
                <a:solidFill>
                  <a:schemeClr val="accent2">
                    <a:lumMod val="50000"/>
                  </a:schemeClr>
                </a:solidFill>
              </a:rPr>
              <a:t>- изучать устройство </a:t>
            </a:r>
            <a:r>
              <a:rPr lang="ru-RU">
                <a:solidFill>
                  <a:schemeClr val="accent2">
                    <a:lumMod val="50000"/>
                  </a:schemeClr>
                </a:solidFill>
              </a:rPr>
              <a:t>системы питания </a:t>
            </a:r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Common Rail</a:t>
            </a:r>
            <a:r>
              <a:rPr lang="ru-RU">
                <a:solidFill>
                  <a:schemeClr val="accent2">
                    <a:lumMod val="50000"/>
                  </a:schemeClr>
                </a:solidFill>
              </a:rPr>
              <a:t> двигателя;</a:t>
            </a:r>
          </a:p>
          <a:p>
            <a:pPr lvl="0"/>
            <a:r>
              <a:rPr lang="ru-RU" smtClean="0">
                <a:solidFill>
                  <a:schemeClr val="accent2">
                    <a:lumMod val="50000"/>
                  </a:schemeClr>
                </a:solidFill>
              </a:rPr>
              <a:t>- изучать устройство </a:t>
            </a:r>
            <a:r>
              <a:rPr lang="ru-RU">
                <a:solidFill>
                  <a:schemeClr val="accent2">
                    <a:lumMod val="50000"/>
                  </a:schemeClr>
                </a:solidFill>
              </a:rPr>
              <a:t>электрооборудования двигателя;</a:t>
            </a:r>
          </a:p>
          <a:p>
            <a:pPr lvl="0"/>
            <a:r>
              <a:rPr lang="ru-RU" smtClean="0">
                <a:solidFill>
                  <a:schemeClr val="accent2">
                    <a:lumMod val="50000"/>
                  </a:schemeClr>
                </a:solidFill>
              </a:rPr>
              <a:t>- изучать устройство </a:t>
            </a:r>
            <a:r>
              <a:rPr lang="ru-RU">
                <a:solidFill>
                  <a:schemeClr val="accent2">
                    <a:lumMod val="50000"/>
                  </a:schemeClr>
                </a:solidFill>
              </a:rPr>
              <a:t>системы охлаждения двигателя;</a:t>
            </a:r>
          </a:p>
          <a:p>
            <a:pPr lvl="0"/>
            <a:r>
              <a:rPr lang="ru-RU" smtClean="0">
                <a:solidFill>
                  <a:schemeClr val="accent2">
                    <a:lumMod val="50000"/>
                  </a:schemeClr>
                </a:solidFill>
              </a:rPr>
              <a:t>- изучать устройство </a:t>
            </a:r>
            <a:r>
              <a:rPr lang="ru-RU">
                <a:solidFill>
                  <a:schemeClr val="accent2">
                    <a:lumMod val="50000"/>
                  </a:schemeClr>
                </a:solidFill>
              </a:rPr>
              <a:t>системы смазки двигателя;</a:t>
            </a:r>
          </a:p>
          <a:p>
            <a:pPr lvl="0"/>
            <a:r>
              <a:rPr lang="ru-RU" smtClean="0">
                <a:solidFill>
                  <a:schemeClr val="accent2">
                    <a:lumMod val="50000"/>
                  </a:schemeClr>
                </a:solidFill>
              </a:rPr>
              <a:t>- исследовать процессы </a:t>
            </a:r>
            <a:r>
              <a:rPr lang="ru-RU">
                <a:solidFill>
                  <a:schemeClr val="accent2">
                    <a:lumMod val="50000"/>
                  </a:schemeClr>
                </a:solidFill>
              </a:rPr>
              <a:t>функционирования </a:t>
            </a:r>
            <a:r>
              <a:rPr lang="ru-RU" smtClean="0">
                <a:solidFill>
                  <a:schemeClr val="accent2">
                    <a:lumMod val="50000"/>
                  </a:schemeClr>
                </a:solidFill>
              </a:rPr>
              <a:t>двигателя</a:t>
            </a:r>
            <a:r>
              <a:rPr lang="ru-RU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9621519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764704"/>
            <a:ext cx="8208912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ru-RU" sz="2880" b="1" i="0" u="none" strike="noStrike" kern="1200" baseline="0">
                <a:ln w="0"/>
                <a:solidFill>
                  <a:srgbClr val="B83D68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240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Центр компетенций реализует программы по специальностям профессионально-технического образования, среднего специального образования, высшего образования</a:t>
            </a:r>
          </a:p>
          <a:p>
            <a:pPr algn="just">
              <a:defRPr lang="ru-RU" sz="2880" b="1" i="0" u="none" strike="noStrike" kern="1200" baseline="0">
                <a:ln w="0"/>
                <a:solidFill>
                  <a:srgbClr val="B83D68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280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4-02-0812-01 </a:t>
            </a:r>
            <a:r>
              <a:rPr lang="ru-RU" sz="280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«Эксплуатация и ремонт сельскохозяйственной техники»</a:t>
            </a:r>
          </a:p>
          <a:p>
            <a:pPr algn="just">
              <a:defRPr lang="ru-RU" sz="2880" b="1" i="0" u="none" strike="noStrike" kern="1200" baseline="0">
                <a:ln w="0"/>
                <a:solidFill>
                  <a:srgbClr val="B83D68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280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5-04-0812-01 </a:t>
            </a:r>
            <a:r>
              <a:rPr lang="ru-RU" sz="280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«Техническое </a:t>
            </a:r>
            <a:r>
              <a:rPr lang="ru-RU" sz="280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обслуживание и ремонт сельскохозяйственной техники </a:t>
            </a:r>
            <a:r>
              <a:rPr lang="ru-RU" sz="280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сельскохозяйственных работ»</a:t>
            </a:r>
          </a:p>
          <a:p>
            <a:pPr algn="just">
              <a:defRPr lang="ru-RU" sz="2880" b="1" i="0" u="none" strike="noStrike" kern="1200" baseline="0">
                <a:ln w="0"/>
                <a:solidFill>
                  <a:srgbClr val="B83D68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280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6-05-0812-01 </a:t>
            </a:r>
            <a:r>
              <a:rPr lang="ru-RU" sz="280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«Техническое обеспечение </a:t>
            </a:r>
            <a:r>
              <a:rPr lang="ru-RU" sz="280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производства сельскохозяйственной продукции</a:t>
            </a:r>
            <a:endParaRPr lang="ru-RU" sz="2800">
              <a:ln w="0"/>
              <a:solidFill>
                <a:schemeClr val="tx1">
                  <a:lumMod val="8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 lang="ru-RU" sz="2880" b="1" i="0" u="none" strike="noStrike" kern="1200" baseline="0">
                <a:ln w="0"/>
                <a:solidFill>
                  <a:srgbClr val="B83D68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 sz="3200" smtClean="0">
              <a:ln w="0"/>
              <a:solidFill>
                <a:schemeClr val="tx1">
                  <a:lumMod val="8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 lang="ru-RU" sz="2880" b="1" i="0" u="none" strike="noStrike" kern="1200" baseline="0">
                <a:ln w="0"/>
                <a:solidFill>
                  <a:srgbClr val="B83D68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 sz="3200">
              <a:ln w="0"/>
              <a:solidFill>
                <a:schemeClr val="tx1">
                  <a:lumMod val="8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111616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69682"/>
            <a:ext cx="3672408" cy="634082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ru-RU" sz="36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Учебный зал тренажеров</a:t>
            </a:r>
            <a:endParaRPr lang="ru-RU" sz="240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9292" y="2635765"/>
            <a:ext cx="2078916" cy="277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723669" y="2076282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>
                <a:solidFill>
                  <a:schemeClr val="accent2">
                    <a:lumMod val="50000"/>
                  </a:schemeClr>
                </a:solidFill>
              </a:rPr>
              <a:t>Динамический тренажер трактора</a:t>
            </a:r>
            <a:endParaRPr lang="ru-RU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31839" y="1234263"/>
            <a:ext cx="3683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>
                <a:solidFill>
                  <a:schemeClr val="accent2">
                    <a:lumMod val="50000"/>
                  </a:schemeClr>
                </a:solidFill>
              </a:rPr>
              <a:t>Тренажер зерноуборочного комбайна </a:t>
            </a:r>
            <a:r>
              <a:rPr lang="en-US" err="1" smtClean="0">
                <a:solidFill>
                  <a:schemeClr val="accent2">
                    <a:lumMod val="50000"/>
                  </a:schemeClr>
                </a:solidFill>
              </a:rPr>
              <a:t>Acros 530</a:t>
            </a:r>
            <a:endParaRPr lang="ru-RU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32110" y="2722613"/>
            <a:ext cx="26485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>
                <a:solidFill>
                  <a:schemeClr val="accent2">
                    <a:lumMod val="50000"/>
                  </a:schemeClr>
                </a:solidFill>
              </a:rPr>
              <a:t>Тренажер экскаватора-погрузчика на базе трактора МТЗ-82</a:t>
            </a:r>
            <a:endParaRPr lang="ru-RU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3990547"/>
            <a:ext cx="30963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mtClean="0">
                <a:solidFill>
                  <a:schemeClr val="accent2">
                    <a:lumMod val="50000"/>
                  </a:schemeClr>
                </a:solidFill>
              </a:rPr>
              <a:t>Тренажеры позволяют изучить состав, </a:t>
            </a:r>
            <a:r>
              <a:rPr lang="ru-RU">
                <a:solidFill>
                  <a:schemeClr val="accent2">
                    <a:lumMod val="50000"/>
                  </a:schemeClr>
                </a:solidFill>
              </a:rPr>
              <a:t>расположения органов управления и контрольно-измерительных приборов (КИП) кабины, а </a:t>
            </a:r>
            <a:r>
              <a:rPr lang="ru-RU" smtClean="0">
                <a:solidFill>
                  <a:schemeClr val="accent2">
                    <a:lumMod val="50000"/>
                  </a:schemeClr>
                </a:solidFill>
              </a:rPr>
              <a:t>также </a:t>
            </a:r>
            <a:endParaRPr lang="ru-RU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3528" y="5744872"/>
            <a:ext cx="61926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mtClean="0">
                <a:solidFill>
                  <a:schemeClr val="accent2">
                    <a:lumMod val="50000"/>
                  </a:schemeClr>
                </a:solidFill>
              </a:rPr>
              <a:t>выработать моторные навыки </a:t>
            </a:r>
            <a:r>
              <a:rPr lang="ru-RU">
                <a:solidFill>
                  <a:schemeClr val="accent2">
                    <a:lumMod val="50000"/>
                  </a:schemeClr>
                </a:solidFill>
              </a:rPr>
              <a:t>управления процессами типичных колесных </a:t>
            </a:r>
            <a:r>
              <a:rPr lang="ru-RU" smtClean="0">
                <a:solidFill>
                  <a:schemeClr val="accent2">
                    <a:lumMod val="50000"/>
                  </a:schemeClr>
                </a:solidFill>
              </a:rPr>
              <a:t>тракторов, зерноуборочных комбайнов и экскаваторов-погрузчиков.</a:t>
            </a:r>
            <a:endParaRPr lang="ru-RU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2" name="Объект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80" b="72288" l="26183" r="89867">
                        <a14:foregroundMark x1="32175" y1="23866" x2="32175" y2="23866"/>
                        <a14:foregroundMark x1="36464" y1="64892" x2="36464" y2="64892"/>
                        <a14:foregroundMark x1="32618" y1="20710" x2="32618" y2="20710"/>
                        <a14:backgroundMark x1="28772" y1="32249" x2="28772" y2="32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48" r="9041" b="13586"/>
          <a:stretch>
            <a:fillRect/>
          </a:stretch>
        </p:blipFill>
        <p:spPr bwMode="auto">
          <a:xfrm rot="5400000">
            <a:off x="6029353" y="3620079"/>
            <a:ext cx="3281233" cy="2961346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268760"/>
            <a:ext cx="2808311" cy="2687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1946702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6873" y="620688"/>
            <a:ext cx="4176464" cy="661938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ru-RU" sz="36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Учебный зал тренажеров</a:t>
            </a:r>
            <a:endParaRPr lang="ru-RU" sz="280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71600" y="4941168"/>
            <a:ext cx="705259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ClrTx/>
              <a:buFontTx/>
              <a:buNone/>
            </a:pPr>
            <a:r>
              <a:rPr lang="ru-RU" altLang="ru-RU" b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Компьютерный класс и ПО к нему по дисциплинам курса:</a:t>
            </a:r>
          </a:p>
          <a:p>
            <a:pPr eaLnBrk="1" hangingPunct="1">
              <a:buClrTx/>
              <a:buFontTx/>
              <a:buNone/>
            </a:pPr>
            <a:r>
              <a:rPr lang="ru-RU" altLang="ru-RU" b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Позволяет получать </a:t>
            </a:r>
            <a:r>
              <a:rPr lang="ru-RU" altLang="ru-RU" b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теоретические знания конструкции и принципу работы отдельных узлов и механизмов в современной техники, и их техническое обслуживание, за счет применения специализированного программного </a:t>
            </a:r>
            <a:r>
              <a:rPr lang="ru-RU" altLang="ru-RU" b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обеспечения.</a:t>
            </a:r>
            <a:endParaRPr lang="ru-RU" altLang="ru-RU" b="1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4098" name="Picture 2" descr="C:\Users\НАСЯЛЬНИКА\Desktop\IMG_20210928_1637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1572" y="1422716"/>
            <a:ext cx="4732648" cy="354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546884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332656"/>
            <a:ext cx="835292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u="sng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Перечень квалификаций, по которым осуществляется подготовка </a:t>
            </a:r>
            <a:r>
              <a:rPr lang="ru-RU" sz="2800" b="1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: </a:t>
            </a:r>
            <a:endParaRPr lang="ru-RU" sz="280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4-02-0812-01-02 Тракторист-машинист сельскохозяйственного производства категории «</a:t>
            </a:r>
            <a:r>
              <a:rPr lang="en-US" sz="280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80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en-US" sz="280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r>
              <a:rPr lang="en-US" sz="280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4-02-0812-01-02</a:t>
            </a:r>
            <a:r>
              <a:rPr lang="ru-RU" sz="280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Тракторист-машинист сельскохозяйственного производства категории </a:t>
            </a:r>
            <a:r>
              <a:rPr lang="ru-RU" sz="280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280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80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en-US" sz="280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»,</a:t>
            </a:r>
            <a:r>
              <a:rPr lang="en-US" sz="280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280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»;</a:t>
            </a:r>
            <a:endParaRPr lang="en-US" sz="280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8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4-02-0812-01-02  </a:t>
            </a:r>
            <a:r>
              <a:rPr lang="ru-RU" sz="280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Тракторист-машинист сельскохозяйственного производства категории «</a:t>
            </a:r>
            <a:r>
              <a:rPr lang="en-US" sz="280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80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en-US" sz="280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»,</a:t>
            </a:r>
            <a:r>
              <a:rPr lang="en-US" sz="280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280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r>
              <a:rPr lang="en-US" sz="280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02-0812-01-01</a:t>
            </a:r>
            <a:r>
              <a:rPr lang="ru-RU" sz="280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Слесарь по ремонту сельскохозяйственных машин и оборудования;</a:t>
            </a:r>
          </a:p>
          <a:p>
            <a:r>
              <a:rPr lang="ru-RU" sz="280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5-04-0812-01 Техник-механик.</a:t>
            </a:r>
          </a:p>
          <a:p>
            <a:endParaRPr lang="ru-RU" sz="2800" b="1">
              <a:ln w="0"/>
              <a:solidFill>
                <a:schemeClr val="accent6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876264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Прямоугольник 3"/>
          <p:cNvSpPr/>
          <p:nvPr/>
        </p:nvSpPr>
        <p:spPr>
          <a:xfrm>
            <a:off x="251521" y="1052736"/>
            <a:ext cx="842493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">
              <a:buClr>
                <a:schemeClr val="accent1">
                  <a:lumMod val="50000"/>
                </a:schemeClr>
              </a:buClr>
              <a:buSzTx/>
            </a:pPr>
            <a:r>
              <a:rPr lang="ru-RU" sz="220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Учебные кабинеты:</a:t>
            </a:r>
          </a:p>
          <a:p>
            <a:pPr marL="397764" indent="-342900">
              <a:buClr>
                <a:schemeClr val="accent1">
                  <a:lumMod val="50000"/>
                </a:schemeClr>
              </a:buClr>
              <a:buSzTx/>
              <a:buFont typeface="Wingdings" panose="05000000000000000000" pitchFamily="2" charset="2"/>
              <a:buChar char="v"/>
            </a:pPr>
            <a:r>
              <a:rPr lang="ru-RU" sz="220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Лаборатория «Система питания дизелей», кабинет №101;</a:t>
            </a:r>
          </a:p>
          <a:p>
            <a:pPr marL="397764" indent="-342900">
              <a:buClr>
                <a:schemeClr val="accent1">
                  <a:lumMod val="50000"/>
                </a:schemeClr>
              </a:buClr>
              <a:buSzTx/>
              <a:buFont typeface="Wingdings" panose="05000000000000000000" pitchFamily="2" charset="2"/>
              <a:buChar char="v"/>
            </a:pPr>
            <a:r>
              <a:rPr lang="ru-RU" sz="220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Лаборатория «Система питания бензиновых двигателей», кабинет №103;</a:t>
            </a:r>
          </a:p>
          <a:p>
            <a:pPr marL="397764" indent="-342900">
              <a:buClr>
                <a:schemeClr val="accent1">
                  <a:lumMod val="50000"/>
                </a:schemeClr>
              </a:buClr>
              <a:buSzTx/>
              <a:buFont typeface="Wingdings" panose="05000000000000000000" pitchFamily="2" charset="2"/>
              <a:buChar char="v"/>
            </a:pPr>
            <a:r>
              <a:rPr lang="ru-RU" sz="220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Лаборатория «Электрические системы электрооборудования тракторов», кабинет №105 ;</a:t>
            </a:r>
          </a:p>
          <a:p>
            <a:pPr marL="397764" indent="-342900">
              <a:buClr>
                <a:schemeClr val="accent1">
                  <a:lumMod val="50000"/>
                </a:schemeClr>
              </a:buClr>
              <a:buSzTx/>
              <a:buFont typeface="Wingdings" panose="05000000000000000000" pitchFamily="2" charset="2"/>
              <a:buChar char="v"/>
            </a:pPr>
            <a:r>
              <a:rPr lang="ru-RU" sz="220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Лаборатория </a:t>
            </a:r>
            <a:r>
              <a:rPr lang="ru-RU" sz="220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«Трансмиссия тракторов и автомобилей», кабинет №106;</a:t>
            </a:r>
          </a:p>
          <a:p>
            <a:pPr marL="397764" indent="-342900">
              <a:buClr>
                <a:schemeClr val="accent1">
                  <a:lumMod val="50000"/>
                </a:schemeClr>
              </a:buClr>
              <a:buSzTx/>
              <a:buFont typeface="Wingdings" panose="05000000000000000000" pitchFamily="2" charset="2"/>
              <a:buChar char="v"/>
            </a:pPr>
            <a:r>
              <a:rPr lang="ru-RU" sz="220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Лаборатория «Механизмы и системы двигателей внутреннего сгорания», кабинет  №107;</a:t>
            </a:r>
          </a:p>
          <a:p>
            <a:pPr marL="397764" indent="-342900">
              <a:buClr>
                <a:schemeClr val="accent1">
                  <a:lumMod val="50000"/>
                </a:schemeClr>
              </a:buClr>
              <a:buSzTx/>
              <a:buFont typeface="Wingdings" panose="05000000000000000000" pitchFamily="2" charset="2"/>
              <a:buChar char="v"/>
            </a:pPr>
            <a:r>
              <a:rPr lang="ru-RU" sz="220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Лаборатория «</a:t>
            </a:r>
            <a:r>
              <a:rPr lang="ru-RU" sz="220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Техническое обслуживание </a:t>
            </a:r>
            <a:r>
              <a:rPr lang="ru-RU" sz="220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20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ремонт </a:t>
            </a:r>
            <a:r>
              <a:rPr lang="ru-RU" sz="220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машин</a:t>
            </a:r>
            <a:r>
              <a:rPr lang="ru-RU" sz="220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кабинет №</a:t>
            </a:r>
            <a:r>
              <a:rPr lang="ru-RU" sz="220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108;</a:t>
            </a:r>
          </a:p>
          <a:p>
            <a:pPr marL="397764" indent="-342900">
              <a:buClr>
                <a:schemeClr val="accent1">
                  <a:lumMod val="50000"/>
                </a:schemeClr>
              </a:buClr>
              <a:buSzTx/>
              <a:buFont typeface="Wingdings" panose="05000000000000000000" pitchFamily="2" charset="2"/>
              <a:buChar char="v"/>
            </a:pPr>
            <a:r>
              <a:rPr lang="ru-RU" sz="220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Учебный зал тренажеров.</a:t>
            </a:r>
            <a:endParaRPr lang="ru-RU" sz="220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60648"/>
            <a:ext cx="74168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Учебно-материальная база </a:t>
            </a:r>
            <a:r>
              <a:rPr lang="ru-RU" sz="2800" b="1" smtClean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центра компетенций </a:t>
            </a:r>
            <a:endParaRPr lang="ru-RU" sz="2800" b="1">
              <a:ln w="0"/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0499916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391472" y="692696"/>
            <a:ext cx="4212976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/>
                <a:tab pos="914400"/>
                <a:tab pos="1828800"/>
                <a:tab pos="2743200"/>
                <a:tab pos="3657600"/>
                <a:tab pos="4572000"/>
                <a:tab pos="5486400"/>
                <a:tab pos="6400800"/>
                <a:tab pos="7315200"/>
                <a:tab pos="8229600"/>
                <a:tab pos="9144000"/>
                <a:tab pos="10058400"/>
              </a:tabLst>
              <a:defRPr>
                <a:solidFill>
                  <a:schemeClr val="bg1"/>
                </a:solidFill>
                <a:latin typeface="Book Antiqua" pitchFamily="18" charset="0"/>
                <a:ea typeface="Noto Sans CJK SC" charset="0"/>
                <a:cs typeface="Noto Sans CJK SC" charset="0"/>
              </a:defRPr>
            </a:lvl1pPr>
            <a:lvl2pPr>
              <a:tabLst>
                <a:tab pos="0"/>
                <a:tab pos="914400"/>
                <a:tab pos="1828800"/>
                <a:tab pos="2743200"/>
                <a:tab pos="3657600"/>
                <a:tab pos="4572000"/>
                <a:tab pos="5486400"/>
                <a:tab pos="6400800"/>
                <a:tab pos="7315200"/>
                <a:tab pos="8229600"/>
                <a:tab pos="9144000"/>
                <a:tab pos="10058400"/>
              </a:tabLst>
              <a:defRPr>
                <a:solidFill>
                  <a:schemeClr val="bg1"/>
                </a:solidFill>
                <a:latin typeface="Book Antiqua" pitchFamily="18" charset="0"/>
                <a:ea typeface="Noto Sans CJK SC" charset="0"/>
                <a:cs typeface="Noto Sans CJK SC" charset="0"/>
              </a:defRPr>
            </a:lvl2pPr>
            <a:lvl3pPr>
              <a:tabLst>
                <a:tab pos="0"/>
                <a:tab pos="914400"/>
                <a:tab pos="1828800"/>
                <a:tab pos="2743200"/>
                <a:tab pos="3657600"/>
                <a:tab pos="4572000"/>
                <a:tab pos="5486400"/>
                <a:tab pos="6400800"/>
                <a:tab pos="7315200"/>
                <a:tab pos="8229600"/>
                <a:tab pos="9144000"/>
                <a:tab pos="10058400"/>
              </a:tabLst>
              <a:defRPr>
                <a:solidFill>
                  <a:schemeClr val="bg1"/>
                </a:solidFill>
                <a:latin typeface="Book Antiqua" pitchFamily="18" charset="0"/>
                <a:ea typeface="Noto Sans CJK SC" charset="0"/>
                <a:cs typeface="Noto Sans CJK SC" charset="0"/>
              </a:defRPr>
            </a:lvl3pPr>
            <a:lvl4pPr>
              <a:tabLst>
                <a:tab pos="0"/>
                <a:tab pos="914400"/>
                <a:tab pos="1828800"/>
                <a:tab pos="2743200"/>
                <a:tab pos="3657600"/>
                <a:tab pos="4572000"/>
                <a:tab pos="5486400"/>
                <a:tab pos="6400800"/>
                <a:tab pos="7315200"/>
                <a:tab pos="8229600"/>
                <a:tab pos="9144000"/>
                <a:tab pos="10058400"/>
              </a:tabLst>
              <a:defRPr>
                <a:solidFill>
                  <a:schemeClr val="bg1"/>
                </a:solidFill>
                <a:latin typeface="Book Antiqua" pitchFamily="18" charset="0"/>
                <a:ea typeface="Noto Sans CJK SC" charset="0"/>
                <a:cs typeface="Noto Sans CJK SC" charset="0"/>
              </a:defRPr>
            </a:lvl4pPr>
            <a:lvl5pPr>
              <a:tabLst>
                <a:tab pos="0"/>
                <a:tab pos="914400"/>
                <a:tab pos="1828800"/>
                <a:tab pos="2743200"/>
                <a:tab pos="3657600"/>
                <a:tab pos="4572000"/>
                <a:tab pos="5486400"/>
                <a:tab pos="6400800"/>
                <a:tab pos="7315200"/>
                <a:tab pos="8229600"/>
                <a:tab pos="9144000"/>
                <a:tab pos="10058400"/>
              </a:tabLst>
              <a:defRPr>
                <a:solidFill>
                  <a:schemeClr val="bg1"/>
                </a:solidFill>
                <a:latin typeface="Book Antiqua" pitchFamily="18" charset="0"/>
                <a:ea typeface="Noto Sans CJK SC" charset="0"/>
                <a:cs typeface="Noto Sans CJK S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tabLst>
                <a:tab pos="0"/>
                <a:tab pos="914400"/>
                <a:tab pos="1828800"/>
                <a:tab pos="2743200"/>
                <a:tab pos="3657600"/>
                <a:tab pos="4572000"/>
                <a:tab pos="5486400"/>
                <a:tab pos="6400800"/>
                <a:tab pos="7315200"/>
                <a:tab pos="8229600"/>
                <a:tab pos="9144000"/>
                <a:tab pos="10058400"/>
              </a:tabLst>
              <a:defRPr>
                <a:solidFill>
                  <a:schemeClr val="bg1"/>
                </a:solidFill>
                <a:latin typeface="Book Antiqua" pitchFamily="18" charset="0"/>
                <a:ea typeface="Noto Sans CJK SC" charset="0"/>
                <a:cs typeface="Noto Sans CJK S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tabLst>
                <a:tab pos="0"/>
                <a:tab pos="914400"/>
                <a:tab pos="1828800"/>
                <a:tab pos="2743200"/>
                <a:tab pos="3657600"/>
                <a:tab pos="4572000"/>
                <a:tab pos="5486400"/>
                <a:tab pos="6400800"/>
                <a:tab pos="7315200"/>
                <a:tab pos="8229600"/>
                <a:tab pos="9144000"/>
                <a:tab pos="10058400"/>
              </a:tabLst>
              <a:defRPr>
                <a:solidFill>
                  <a:schemeClr val="bg1"/>
                </a:solidFill>
                <a:latin typeface="Book Antiqua" pitchFamily="18" charset="0"/>
                <a:ea typeface="Noto Sans CJK SC" charset="0"/>
                <a:cs typeface="Noto Sans CJK S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tabLst>
                <a:tab pos="0"/>
                <a:tab pos="914400"/>
                <a:tab pos="1828800"/>
                <a:tab pos="2743200"/>
                <a:tab pos="3657600"/>
                <a:tab pos="4572000"/>
                <a:tab pos="5486400"/>
                <a:tab pos="6400800"/>
                <a:tab pos="7315200"/>
                <a:tab pos="8229600"/>
                <a:tab pos="9144000"/>
                <a:tab pos="10058400"/>
              </a:tabLst>
              <a:defRPr>
                <a:solidFill>
                  <a:schemeClr val="bg1"/>
                </a:solidFill>
                <a:latin typeface="Book Antiqua" pitchFamily="18" charset="0"/>
                <a:ea typeface="Noto Sans CJK SC" charset="0"/>
                <a:cs typeface="Noto Sans CJK S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tabLst>
                <a:tab pos="0"/>
                <a:tab pos="914400"/>
                <a:tab pos="1828800"/>
                <a:tab pos="2743200"/>
                <a:tab pos="3657600"/>
                <a:tab pos="4572000"/>
                <a:tab pos="5486400"/>
                <a:tab pos="6400800"/>
                <a:tab pos="7315200"/>
                <a:tab pos="8229600"/>
                <a:tab pos="9144000"/>
                <a:tab pos="10058400"/>
              </a:tabLst>
              <a:defRPr>
                <a:solidFill>
                  <a:schemeClr val="bg1"/>
                </a:solidFill>
                <a:latin typeface="Book Antiqua" pitchFamily="18" charset="0"/>
                <a:ea typeface="Noto Sans CJK SC" charset="0"/>
                <a:cs typeface="Noto Sans CJK SC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2800" b="1" smtClean="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Трактор БЕЛАРУС-1523</a:t>
            </a:r>
            <a:endParaRPr lang="ru-RU" altLang="ru-RU" sz="2800" b="1">
              <a:solidFill>
                <a:srgbClr val="0D0D0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19" b="97749" l="436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449"/>
          <a:stretch>
            <a:fillRect/>
          </a:stretch>
        </p:blipFill>
        <p:spPr bwMode="auto">
          <a:xfrm>
            <a:off x="755576" y="3688853"/>
            <a:ext cx="3635896" cy="2988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621" b="99138" l="0" r="100000">
                        <a14:foregroundMark x1="82508" y1="39483" x2="82508" y2="394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402"/>
          <a:stretch>
            <a:fillRect/>
          </a:stretch>
        </p:blipFill>
        <p:spPr bwMode="auto">
          <a:xfrm>
            <a:off x="323528" y="496792"/>
            <a:ext cx="3851920" cy="3192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4644008" y="4293096"/>
            <a:ext cx="4212976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/>
                <a:tab pos="914400"/>
                <a:tab pos="1828800"/>
                <a:tab pos="2743200"/>
                <a:tab pos="3657600"/>
                <a:tab pos="4572000"/>
                <a:tab pos="5486400"/>
                <a:tab pos="6400800"/>
                <a:tab pos="7315200"/>
                <a:tab pos="8229600"/>
                <a:tab pos="9144000"/>
                <a:tab pos="10058400"/>
              </a:tabLst>
              <a:defRPr>
                <a:solidFill>
                  <a:schemeClr val="bg1"/>
                </a:solidFill>
                <a:latin typeface="Book Antiqua" pitchFamily="18" charset="0"/>
                <a:ea typeface="Noto Sans CJK SC" charset="0"/>
                <a:cs typeface="Noto Sans CJK SC" charset="0"/>
              </a:defRPr>
            </a:lvl1pPr>
            <a:lvl2pPr>
              <a:tabLst>
                <a:tab pos="0"/>
                <a:tab pos="914400"/>
                <a:tab pos="1828800"/>
                <a:tab pos="2743200"/>
                <a:tab pos="3657600"/>
                <a:tab pos="4572000"/>
                <a:tab pos="5486400"/>
                <a:tab pos="6400800"/>
                <a:tab pos="7315200"/>
                <a:tab pos="8229600"/>
                <a:tab pos="9144000"/>
                <a:tab pos="10058400"/>
              </a:tabLst>
              <a:defRPr>
                <a:solidFill>
                  <a:schemeClr val="bg1"/>
                </a:solidFill>
                <a:latin typeface="Book Antiqua" pitchFamily="18" charset="0"/>
                <a:ea typeface="Noto Sans CJK SC" charset="0"/>
                <a:cs typeface="Noto Sans CJK SC" charset="0"/>
              </a:defRPr>
            </a:lvl2pPr>
            <a:lvl3pPr>
              <a:tabLst>
                <a:tab pos="0"/>
                <a:tab pos="914400"/>
                <a:tab pos="1828800"/>
                <a:tab pos="2743200"/>
                <a:tab pos="3657600"/>
                <a:tab pos="4572000"/>
                <a:tab pos="5486400"/>
                <a:tab pos="6400800"/>
                <a:tab pos="7315200"/>
                <a:tab pos="8229600"/>
                <a:tab pos="9144000"/>
                <a:tab pos="10058400"/>
              </a:tabLst>
              <a:defRPr>
                <a:solidFill>
                  <a:schemeClr val="bg1"/>
                </a:solidFill>
                <a:latin typeface="Book Antiqua" pitchFamily="18" charset="0"/>
                <a:ea typeface="Noto Sans CJK SC" charset="0"/>
                <a:cs typeface="Noto Sans CJK SC" charset="0"/>
              </a:defRPr>
            </a:lvl3pPr>
            <a:lvl4pPr>
              <a:tabLst>
                <a:tab pos="0"/>
                <a:tab pos="914400"/>
                <a:tab pos="1828800"/>
                <a:tab pos="2743200"/>
                <a:tab pos="3657600"/>
                <a:tab pos="4572000"/>
                <a:tab pos="5486400"/>
                <a:tab pos="6400800"/>
                <a:tab pos="7315200"/>
                <a:tab pos="8229600"/>
                <a:tab pos="9144000"/>
                <a:tab pos="10058400"/>
              </a:tabLst>
              <a:defRPr>
                <a:solidFill>
                  <a:schemeClr val="bg1"/>
                </a:solidFill>
                <a:latin typeface="Book Antiqua" pitchFamily="18" charset="0"/>
                <a:ea typeface="Noto Sans CJK SC" charset="0"/>
                <a:cs typeface="Noto Sans CJK SC" charset="0"/>
              </a:defRPr>
            </a:lvl4pPr>
            <a:lvl5pPr>
              <a:tabLst>
                <a:tab pos="0"/>
                <a:tab pos="914400"/>
                <a:tab pos="1828800"/>
                <a:tab pos="2743200"/>
                <a:tab pos="3657600"/>
                <a:tab pos="4572000"/>
                <a:tab pos="5486400"/>
                <a:tab pos="6400800"/>
                <a:tab pos="7315200"/>
                <a:tab pos="8229600"/>
                <a:tab pos="9144000"/>
                <a:tab pos="10058400"/>
              </a:tabLst>
              <a:defRPr>
                <a:solidFill>
                  <a:schemeClr val="bg1"/>
                </a:solidFill>
                <a:latin typeface="Book Antiqua" pitchFamily="18" charset="0"/>
                <a:ea typeface="Noto Sans CJK SC" charset="0"/>
                <a:cs typeface="Noto Sans CJK S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tabLst>
                <a:tab pos="0"/>
                <a:tab pos="914400"/>
                <a:tab pos="1828800"/>
                <a:tab pos="2743200"/>
                <a:tab pos="3657600"/>
                <a:tab pos="4572000"/>
                <a:tab pos="5486400"/>
                <a:tab pos="6400800"/>
                <a:tab pos="7315200"/>
                <a:tab pos="8229600"/>
                <a:tab pos="9144000"/>
                <a:tab pos="10058400"/>
              </a:tabLst>
              <a:defRPr>
                <a:solidFill>
                  <a:schemeClr val="bg1"/>
                </a:solidFill>
                <a:latin typeface="Book Antiqua" pitchFamily="18" charset="0"/>
                <a:ea typeface="Noto Sans CJK SC" charset="0"/>
                <a:cs typeface="Noto Sans CJK S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tabLst>
                <a:tab pos="0"/>
                <a:tab pos="914400"/>
                <a:tab pos="1828800"/>
                <a:tab pos="2743200"/>
                <a:tab pos="3657600"/>
                <a:tab pos="4572000"/>
                <a:tab pos="5486400"/>
                <a:tab pos="6400800"/>
                <a:tab pos="7315200"/>
                <a:tab pos="8229600"/>
                <a:tab pos="9144000"/>
                <a:tab pos="10058400"/>
              </a:tabLst>
              <a:defRPr>
                <a:solidFill>
                  <a:schemeClr val="bg1"/>
                </a:solidFill>
                <a:latin typeface="Book Antiqua" pitchFamily="18" charset="0"/>
                <a:ea typeface="Noto Sans CJK SC" charset="0"/>
                <a:cs typeface="Noto Sans CJK S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tabLst>
                <a:tab pos="0"/>
                <a:tab pos="914400"/>
                <a:tab pos="1828800"/>
                <a:tab pos="2743200"/>
                <a:tab pos="3657600"/>
                <a:tab pos="4572000"/>
                <a:tab pos="5486400"/>
                <a:tab pos="6400800"/>
                <a:tab pos="7315200"/>
                <a:tab pos="8229600"/>
                <a:tab pos="9144000"/>
                <a:tab pos="10058400"/>
              </a:tabLst>
              <a:defRPr>
                <a:solidFill>
                  <a:schemeClr val="bg1"/>
                </a:solidFill>
                <a:latin typeface="Book Antiqua" pitchFamily="18" charset="0"/>
                <a:ea typeface="Noto Sans CJK SC" charset="0"/>
                <a:cs typeface="Noto Sans CJK S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tabLst>
                <a:tab pos="0"/>
                <a:tab pos="914400"/>
                <a:tab pos="1828800"/>
                <a:tab pos="2743200"/>
                <a:tab pos="3657600"/>
                <a:tab pos="4572000"/>
                <a:tab pos="5486400"/>
                <a:tab pos="6400800"/>
                <a:tab pos="7315200"/>
                <a:tab pos="8229600"/>
                <a:tab pos="9144000"/>
                <a:tab pos="10058400"/>
              </a:tabLst>
              <a:defRPr>
                <a:solidFill>
                  <a:schemeClr val="bg1"/>
                </a:solidFill>
                <a:latin typeface="Book Antiqua" pitchFamily="18" charset="0"/>
                <a:ea typeface="Noto Sans CJK SC" charset="0"/>
                <a:cs typeface="Noto Sans CJK SC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2800" b="1" smtClean="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Трактор БЕЛАРУС-2103</a:t>
            </a:r>
            <a:endParaRPr lang="ru-RU" altLang="ru-RU" sz="2800" b="1">
              <a:solidFill>
                <a:srgbClr val="0D0D0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023872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975" y="4123476"/>
            <a:ext cx="3683629" cy="2734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79912" y="4367353"/>
            <a:ext cx="5500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ru-RU" altLang="ru-RU" sz="2000">
                <a:solidFill>
                  <a:schemeClr val="bg2">
                    <a:lumMod val="25000"/>
                  </a:schemeClr>
                </a:solidFill>
              </a:rPr>
              <a:t>Помогают отслеживать и записывать информацию о проведенных работах в реальном времени. Благодаря их передовым характеристикам и высокой надежности, полевые работы выполняются значительно быстрее и с высоким качеством. 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812098" y="3860775"/>
            <a:ext cx="5148064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/>
                <a:tab pos="914400"/>
                <a:tab pos="1828800"/>
                <a:tab pos="2743200"/>
                <a:tab pos="3657600"/>
                <a:tab pos="4572000"/>
                <a:tab pos="5486400"/>
                <a:tab pos="6400800"/>
                <a:tab pos="7315200"/>
                <a:tab pos="8229600"/>
                <a:tab pos="9144000"/>
                <a:tab pos="10058400"/>
              </a:tabLst>
              <a:defRPr>
                <a:solidFill>
                  <a:schemeClr val="bg1"/>
                </a:solidFill>
                <a:latin typeface="Book Antiqua" pitchFamily="18" charset="0"/>
                <a:ea typeface="Noto Sans CJK SC" charset="0"/>
                <a:cs typeface="Noto Sans CJK SC" charset="0"/>
              </a:defRPr>
            </a:lvl1pPr>
            <a:lvl2pPr>
              <a:tabLst>
                <a:tab pos="0"/>
                <a:tab pos="914400"/>
                <a:tab pos="1828800"/>
                <a:tab pos="2743200"/>
                <a:tab pos="3657600"/>
                <a:tab pos="4572000"/>
                <a:tab pos="5486400"/>
                <a:tab pos="6400800"/>
                <a:tab pos="7315200"/>
                <a:tab pos="8229600"/>
                <a:tab pos="9144000"/>
                <a:tab pos="10058400"/>
              </a:tabLst>
              <a:defRPr>
                <a:solidFill>
                  <a:schemeClr val="bg1"/>
                </a:solidFill>
                <a:latin typeface="Book Antiqua" pitchFamily="18" charset="0"/>
                <a:ea typeface="Noto Sans CJK SC" charset="0"/>
                <a:cs typeface="Noto Sans CJK SC" charset="0"/>
              </a:defRPr>
            </a:lvl2pPr>
            <a:lvl3pPr>
              <a:tabLst>
                <a:tab pos="0"/>
                <a:tab pos="914400"/>
                <a:tab pos="1828800"/>
                <a:tab pos="2743200"/>
                <a:tab pos="3657600"/>
                <a:tab pos="4572000"/>
                <a:tab pos="5486400"/>
                <a:tab pos="6400800"/>
                <a:tab pos="7315200"/>
                <a:tab pos="8229600"/>
                <a:tab pos="9144000"/>
                <a:tab pos="10058400"/>
              </a:tabLst>
              <a:defRPr>
                <a:solidFill>
                  <a:schemeClr val="bg1"/>
                </a:solidFill>
                <a:latin typeface="Book Antiqua" pitchFamily="18" charset="0"/>
                <a:ea typeface="Noto Sans CJK SC" charset="0"/>
                <a:cs typeface="Noto Sans CJK SC" charset="0"/>
              </a:defRPr>
            </a:lvl3pPr>
            <a:lvl4pPr>
              <a:tabLst>
                <a:tab pos="0"/>
                <a:tab pos="914400"/>
                <a:tab pos="1828800"/>
                <a:tab pos="2743200"/>
                <a:tab pos="3657600"/>
                <a:tab pos="4572000"/>
                <a:tab pos="5486400"/>
                <a:tab pos="6400800"/>
                <a:tab pos="7315200"/>
                <a:tab pos="8229600"/>
                <a:tab pos="9144000"/>
                <a:tab pos="10058400"/>
              </a:tabLst>
              <a:defRPr>
                <a:solidFill>
                  <a:schemeClr val="bg1"/>
                </a:solidFill>
                <a:latin typeface="Book Antiqua" pitchFamily="18" charset="0"/>
                <a:ea typeface="Noto Sans CJK SC" charset="0"/>
                <a:cs typeface="Noto Sans CJK SC" charset="0"/>
              </a:defRPr>
            </a:lvl4pPr>
            <a:lvl5pPr>
              <a:tabLst>
                <a:tab pos="0"/>
                <a:tab pos="914400"/>
                <a:tab pos="1828800"/>
                <a:tab pos="2743200"/>
                <a:tab pos="3657600"/>
                <a:tab pos="4572000"/>
                <a:tab pos="5486400"/>
                <a:tab pos="6400800"/>
                <a:tab pos="7315200"/>
                <a:tab pos="8229600"/>
                <a:tab pos="9144000"/>
                <a:tab pos="10058400"/>
              </a:tabLst>
              <a:defRPr>
                <a:solidFill>
                  <a:schemeClr val="bg1"/>
                </a:solidFill>
                <a:latin typeface="Book Antiqua" pitchFamily="18" charset="0"/>
                <a:ea typeface="Noto Sans CJK SC" charset="0"/>
                <a:cs typeface="Noto Sans CJK S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tabLst>
                <a:tab pos="0"/>
                <a:tab pos="914400"/>
                <a:tab pos="1828800"/>
                <a:tab pos="2743200"/>
                <a:tab pos="3657600"/>
                <a:tab pos="4572000"/>
                <a:tab pos="5486400"/>
                <a:tab pos="6400800"/>
                <a:tab pos="7315200"/>
                <a:tab pos="8229600"/>
                <a:tab pos="9144000"/>
                <a:tab pos="10058400"/>
              </a:tabLst>
              <a:defRPr>
                <a:solidFill>
                  <a:schemeClr val="bg1"/>
                </a:solidFill>
                <a:latin typeface="Book Antiqua" pitchFamily="18" charset="0"/>
                <a:ea typeface="Noto Sans CJK SC" charset="0"/>
                <a:cs typeface="Noto Sans CJK S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tabLst>
                <a:tab pos="0"/>
                <a:tab pos="914400"/>
                <a:tab pos="1828800"/>
                <a:tab pos="2743200"/>
                <a:tab pos="3657600"/>
                <a:tab pos="4572000"/>
                <a:tab pos="5486400"/>
                <a:tab pos="6400800"/>
                <a:tab pos="7315200"/>
                <a:tab pos="8229600"/>
                <a:tab pos="9144000"/>
                <a:tab pos="10058400"/>
              </a:tabLst>
              <a:defRPr>
                <a:solidFill>
                  <a:schemeClr val="bg1"/>
                </a:solidFill>
                <a:latin typeface="Book Antiqua" pitchFamily="18" charset="0"/>
                <a:ea typeface="Noto Sans CJK SC" charset="0"/>
                <a:cs typeface="Noto Sans CJK S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tabLst>
                <a:tab pos="0"/>
                <a:tab pos="914400"/>
                <a:tab pos="1828800"/>
                <a:tab pos="2743200"/>
                <a:tab pos="3657600"/>
                <a:tab pos="4572000"/>
                <a:tab pos="5486400"/>
                <a:tab pos="6400800"/>
                <a:tab pos="7315200"/>
                <a:tab pos="8229600"/>
                <a:tab pos="9144000"/>
                <a:tab pos="10058400"/>
              </a:tabLst>
              <a:defRPr>
                <a:solidFill>
                  <a:schemeClr val="bg1"/>
                </a:solidFill>
                <a:latin typeface="Book Antiqua" pitchFamily="18" charset="0"/>
                <a:ea typeface="Noto Sans CJK SC" charset="0"/>
                <a:cs typeface="Noto Sans CJK S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tabLst>
                <a:tab pos="0"/>
                <a:tab pos="914400"/>
                <a:tab pos="1828800"/>
                <a:tab pos="2743200"/>
                <a:tab pos="3657600"/>
                <a:tab pos="4572000"/>
                <a:tab pos="5486400"/>
                <a:tab pos="6400800"/>
                <a:tab pos="7315200"/>
                <a:tab pos="8229600"/>
                <a:tab pos="9144000"/>
                <a:tab pos="10058400"/>
              </a:tabLst>
              <a:defRPr>
                <a:solidFill>
                  <a:schemeClr val="bg1"/>
                </a:solidFill>
                <a:latin typeface="Book Antiqua" pitchFamily="18" charset="0"/>
                <a:ea typeface="Noto Sans CJK SC" charset="0"/>
                <a:cs typeface="Noto Sans CJK SC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2800" b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Система точного земледелия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484" b="100000" l="0" r="97008">
                        <a14:foregroundMark x1="57638" y1="42198" x2="67559" y2="45714"/>
                        <a14:foregroundMark x1="67087" y1="44176" x2="73071" y2="45275"/>
                        <a14:foregroundMark x1="74488" y1="45495" x2="74488" y2="45495"/>
                        <a14:foregroundMark x1="75591" y1="45714" x2="75591" y2="45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720"/>
          <a:stretch>
            <a:fillRect/>
          </a:stretch>
        </p:blipFill>
        <p:spPr bwMode="auto">
          <a:xfrm>
            <a:off x="9178" y="502003"/>
            <a:ext cx="4406778" cy="350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3779912" y="547130"/>
            <a:ext cx="4896544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/>
                <a:tab pos="914400"/>
                <a:tab pos="1828800"/>
                <a:tab pos="2743200"/>
                <a:tab pos="3657600"/>
                <a:tab pos="4572000"/>
                <a:tab pos="5486400"/>
                <a:tab pos="6400800"/>
                <a:tab pos="7315200"/>
                <a:tab pos="8229600"/>
                <a:tab pos="9144000"/>
                <a:tab pos="10058400"/>
              </a:tabLst>
              <a:defRPr>
                <a:solidFill>
                  <a:schemeClr val="bg1"/>
                </a:solidFill>
                <a:latin typeface="Book Antiqua" pitchFamily="18" charset="0"/>
                <a:ea typeface="Noto Sans CJK SC" charset="0"/>
                <a:cs typeface="Noto Sans CJK SC" charset="0"/>
              </a:defRPr>
            </a:lvl1pPr>
            <a:lvl2pPr>
              <a:tabLst>
                <a:tab pos="0"/>
                <a:tab pos="914400"/>
                <a:tab pos="1828800"/>
                <a:tab pos="2743200"/>
                <a:tab pos="3657600"/>
                <a:tab pos="4572000"/>
                <a:tab pos="5486400"/>
                <a:tab pos="6400800"/>
                <a:tab pos="7315200"/>
                <a:tab pos="8229600"/>
                <a:tab pos="9144000"/>
                <a:tab pos="10058400"/>
              </a:tabLst>
              <a:defRPr>
                <a:solidFill>
                  <a:schemeClr val="bg1"/>
                </a:solidFill>
                <a:latin typeface="Book Antiqua" pitchFamily="18" charset="0"/>
                <a:ea typeface="Noto Sans CJK SC" charset="0"/>
                <a:cs typeface="Noto Sans CJK SC" charset="0"/>
              </a:defRPr>
            </a:lvl2pPr>
            <a:lvl3pPr>
              <a:tabLst>
                <a:tab pos="0"/>
                <a:tab pos="914400"/>
                <a:tab pos="1828800"/>
                <a:tab pos="2743200"/>
                <a:tab pos="3657600"/>
                <a:tab pos="4572000"/>
                <a:tab pos="5486400"/>
                <a:tab pos="6400800"/>
                <a:tab pos="7315200"/>
                <a:tab pos="8229600"/>
                <a:tab pos="9144000"/>
                <a:tab pos="10058400"/>
              </a:tabLst>
              <a:defRPr>
                <a:solidFill>
                  <a:schemeClr val="bg1"/>
                </a:solidFill>
                <a:latin typeface="Book Antiqua" pitchFamily="18" charset="0"/>
                <a:ea typeface="Noto Sans CJK SC" charset="0"/>
                <a:cs typeface="Noto Sans CJK SC" charset="0"/>
              </a:defRPr>
            </a:lvl3pPr>
            <a:lvl4pPr>
              <a:tabLst>
                <a:tab pos="0"/>
                <a:tab pos="914400"/>
                <a:tab pos="1828800"/>
                <a:tab pos="2743200"/>
                <a:tab pos="3657600"/>
                <a:tab pos="4572000"/>
                <a:tab pos="5486400"/>
                <a:tab pos="6400800"/>
                <a:tab pos="7315200"/>
                <a:tab pos="8229600"/>
                <a:tab pos="9144000"/>
                <a:tab pos="10058400"/>
              </a:tabLst>
              <a:defRPr>
                <a:solidFill>
                  <a:schemeClr val="bg1"/>
                </a:solidFill>
                <a:latin typeface="Book Antiqua" pitchFamily="18" charset="0"/>
                <a:ea typeface="Noto Sans CJK SC" charset="0"/>
                <a:cs typeface="Noto Sans CJK SC" charset="0"/>
              </a:defRPr>
            </a:lvl4pPr>
            <a:lvl5pPr>
              <a:tabLst>
                <a:tab pos="0"/>
                <a:tab pos="914400"/>
                <a:tab pos="1828800"/>
                <a:tab pos="2743200"/>
                <a:tab pos="3657600"/>
                <a:tab pos="4572000"/>
                <a:tab pos="5486400"/>
                <a:tab pos="6400800"/>
                <a:tab pos="7315200"/>
                <a:tab pos="8229600"/>
                <a:tab pos="9144000"/>
                <a:tab pos="10058400"/>
              </a:tabLst>
              <a:defRPr>
                <a:solidFill>
                  <a:schemeClr val="bg1"/>
                </a:solidFill>
                <a:latin typeface="Book Antiqua" pitchFamily="18" charset="0"/>
                <a:ea typeface="Noto Sans CJK SC" charset="0"/>
                <a:cs typeface="Noto Sans CJK S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tabLst>
                <a:tab pos="0"/>
                <a:tab pos="914400"/>
                <a:tab pos="1828800"/>
                <a:tab pos="2743200"/>
                <a:tab pos="3657600"/>
                <a:tab pos="4572000"/>
                <a:tab pos="5486400"/>
                <a:tab pos="6400800"/>
                <a:tab pos="7315200"/>
                <a:tab pos="8229600"/>
                <a:tab pos="9144000"/>
                <a:tab pos="10058400"/>
              </a:tabLst>
              <a:defRPr>
                <a:solidFill>
                  <a:schemeClr val="bg1"/>
                </a:solidFill>
                <a:latin typeface="Book Antiqua" pitchFamily="18" charset="0"/>
                <a:ea typeface="Noto Sans CJK SC" charset="0"/>
                <a:cs typeface="Noto Sans CJK S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tabLst>
                <a:tab pos="0"/>
                <a:tab pos="914400"/>
                <a:tab pos="1828800"/>
                <a:tab pos="2743200"/>
                <a:tab pos="3657600"/>
                <a:tab pos="4572000"/>
                <a:tab pos="5486400"/>
                <a:tab pos="6400800"/>
                <a:tab pos="7315200"/>
                <a:tab pos="8229600"/>
                <a:tab pos="9144000"/>
                <a:tab pos="10058400"/>
              </a:tabLst>
              <a:defRPr>
                <a:solidFill>
                  <a:schemeClr val="bg1"/>
                </a:solidFill>
                <a:latin typeface="Book Antiqua" pitchFamily="18" charset="0"/>
                <a:ea typeface="Noto Sans CJK SC" charset="0"/>
                <a:cs typeface="Noto Sans CJK S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tabLst>
                <a:tab pos="0"/>
                <a:tab pos="914400"/>
                <a:tab pos="1828800"/>
                <a:tab pos="2743200"/>
                <a:tab pos="3657600"/>
                <a:tab pos="4572000"/>
                <a:tab pos="5486400"/>
                <a:tab pos="6400800"/>
                <a:tab pos="7315200"/>
                <a:tab pos="8229600"/>
                <a:tab pos="9144000"/>
                <a:tab pos="10058400"/>
              </a:tabLst>
              <a:defRPr>
                <a:solidFill>
                  <a:schemeClr val="bg1"/>
                </a:solidFill>
                <a:latin typeface="Book Antiqua" pitchFamily="18" charset="0"/>
                <a:ea typeface="Noto Sans CJK SC" charset="0"/>
                <a:cs typeface="Noto Sans CJK S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tabLst>
                <a:tab pos="0"/>
                <a:tab pos="914400"/>
                <a:tab pos="1828800"/>
                <a:tab pos="2743200"/>
                <a:tab pos="3657600"/>
                <a:tab pos="4572000"/>
                <a:tab pos="5486400"/>
                <a:tab pos="6400800"/>
                <a:tab pos="7315200"/>
                <a:tab pos="8229600"/>
                <a:tab pos="9144000"/>
                <a:tab pos="10058400"/>
              </a:tabLst>
              <a:defRPr>
                <a:solidFill>
                  <a:schemeClr val="bg1"/>
                </a:solidFill>
                <a:latin typeface="Book Antiqua" pitchFamily="18" charset="0"/>
                <a:ea typeface="Noto Sans CJK SC" charset="0"/>
                <a:cs typeface="Noto Sans CJK SC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2800" b="1" smtClean="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Трактор БЕЛАРУС-3522</a:t>
            </a:r>
            <a:endParaRPr lang="ru-RU" altLang="ru-RU" sz="2800" b="1">
              <a:solidFill>
                <a:srgbClr val="0D0D0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338001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836712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Агрегат почвообрабатывающий посевной широкоуниверсальный АМПШ-6 «Берестье»</a:t>
            </a:r>
            <a:endParaRPr lang="ru-RU" sz="240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132856"/>
            <a:ext cx="5908052" cy="347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504899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6947279" cy="932682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ru-RU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Лаборатория №</a:t>
            </a:r>
            <a:r>
              <a:rPr lang="ru-RU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108 «Техническое обслуживание и ремонт машин»</a:t>
            </a:r>
            <a:endParaRPr lang="ru-RU" sz="2800">
              <a:solidFill>
                <a:schemeClr val="bg1"/>
              </a:solidFill>
            </a:endParaRPr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4807" y1="16314" x2="14807" y2="16314"/>
                        <a14:foregroundMark x1="5150" y1="5438" x2="26609" y2="33233"/>
                        <a14:foregroundMark x1="29614" y1="2417" x2="4506" y2="36556"/>
                        <a14:foregroundMark x1="7082" y1="22961" x2="2790" y2="6647"/>
                        <a14:foregroundMark x1="26180" y1="13897" x2="28326" y2="33535"/>
                        <a14:foregroundMark x1="33691" y1="41390" x2="56223" y2="38369"/>
                        <a14:foregroundMark x1="68240" y1="39577" x2="83262" y2="37764"/>
                        <a14:foregroundMark x1="87983" y1="77039" x2="94421" y2="86405"/>
                        <a14:foregroundMark x1="32833" y1="52568" x2="54077" y2="52568"/>
                        <a14:foregroundMark x1="16953" y1="7553" x2="22532" y2="11782"/>
                        <a14:foregroundMark x1="2790" y1="40785" x2="3004" y2="83082"/>
                        <a14:foregroundMark x1="13090" y1="70091" x2="24249" y2="69184"/>
                        <a14:foregroundMark x1="29399" y1="93656" x2="28112" y2="77341"/>
                        <a14:foregroundMark x1="81545" y1="67674" x2="86910" y2="64653"/>
                        <a14:foregroundMark x1="53219" y1="77644" x2="62661" y2="78248"/>
                        <a14:foregroundMark x1="91631" y1="96375" x2="95064" y2="96073"/>
                        <a14:foregroundMark x1="80472" y1="95468" x2="84979" y2="95468"/>
                        <a14:foregroundMark x1="37983" y1="31420" x2="46781" y2="31722"/>
                        <a14:foregroundMark x1="95279" y1="71299" x2="96137" y2="72205"/>
                        <a14:foregroundMark x1="1502" y1="91843" x2="3004" y2="84592"/>
                        <a14:backgroundMark x1="42489" y1="14804" x2="79185" y2="15408"/>
                        <a14:backgroundMark x1="30901" y1="63746" x2="31330" y2="71299"/>
                        <a14:backgroundMark x1="37124" y1="65559" x2="37124" y2="69486"/>
                        <a14:backgroundMark x1="73176" y1="64350" x2="73605" y2="69486"/>
                        <a14:backgroundMark x1="78755" y1="79154" x2="80258" y2="76435"/>
                        <a14:backgroundMark x1="85408" y1="67674" x2="90343" y2="67976"/>
                        <a14:backgroundMark x1="77682" y1="96677" x2="77682" y2="91843"/>
                        <a14:backgroundMark x1="86695" y1="98792" x2="90558" y2="98489"/>
                        <a14:backgroundMark x1="85408" y1="93353" x2="86481" y2="92447"/>
                        <a14:backgroundMark x1="1073" y1="56798" x2="858" y2="58610"/>
                        <a14:backgroundMark x1="1073" y1="86707" x2="1288" y2="83686"/>
                        <a14:backgroundMark x1="429" y1="90634" x2="858" y2="87915"/>
                        <a14:backgroundMark x1="99356" y1="81269" x2="99785" y2="78852"/>
                        <a14:backgroundMark x1="32618" y1="31118" x2="33047" y2="299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988840"/>
            <a:ext cx="4055071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061525" y="1916832"/>
            <a:ext cx="5418471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mtClean="0">
                <a:solidFill>
                  <a:schemeClr val="bg2">
                    <a:lumMod val="25000"/>
                  </a:schemeClr>
                </a:solidFill>
              </a:rPr>
              <a:t>Стенд «Комплексная система управления </a:t>
            </a:r>
          </a:p>
          <a:p>
            <a:r>
              <a:rPr lang="ru-RU" smtClean="0">
                <a:solidFill>
                  <a:schemeClr val="bg2">
                    <a:lumMod val="25000"/>
                  </a:schemeClr>
                </a:solidFill>
              </a:rPr>
              <a:t>трансмиссией трактора» позволяет:</a:t>
            </a:r>
          </a:p>
          <a:p>
            <a:pPr marL="285750" lvl="0" indent="-285750">
              <a:buFontTx/>
              <a:buChar char="-"/>
            </a:pPr>
            <a:r>
              <a:rPr lang="ru-RU" smtClean="0">
                <a:solidFill>
                  <a:schemeClr val="bg2">
                    <a:lumMod val="25000"/>
                  </a:schemeClr>
                </a:solidFill>
              </a:rPr>
              <a:t>изучить устройство </a:t>
            </a:r>
            <a:r>
              <a:rPr lang="ru-RU">
                <a:solidFill>
                  <a:schemeClr val="bg2">
                    <a:lumMod val="25000"/>
                  </a:schemeClr>
                </a:solidFill>
              </a:rPr>
              <a:t>и </a:t>
            </a:r>
            <a:r>
              <a:rPr lang="ru-RU" smtClean="0">
                <a:solidFill>
                  <a:schemeClr val="bg2">
                    <a:lumMod val="25000"/>
                  </a:schemeClr>
                </a:solidFill>
              </a:rPr>
              <a:t>принцип </a:t>
            </a:r>
            <a:r>
              <a:rPr lang="ru-RU">
                <a:solidFill>
                  <a:schemeClr val="bg2">
                    <a:lumMod val="25000"/>
                  </a:schemeClr>
                </a:solidFill>
              </a:rPr>
              <a:t>действия </a:t>
            </a:r>
            <a:endParaRPr lang="ru-RU" smtClean="0">
              <a:solidFill>
                <a:schemeClr val="bg2">
                  <a:lumMod val="25000"/>
                </a:schemeClr>
              </a:solidFill>
            </a:endParaRPr>
          </a:p>
          <a:p>
            <a:pPr lvl="0"/>
            <a:r>
              <a:rPr lang="ru-RU" smtClean="0">
                <a:solidFill>
                  <a:schemeClr val="bg2">
                    <a:lumMod val="25000"/>
                  </a:schemeClr>
                </a:solidFill>
              </a:rPr>
              <a:t>комплексной </a:t>
            </a:r>
            <a:r>
              <a:rPr lang="ru-RU">
                <a:solidFill>
                  <a:schemeClr val="bg2">
                    <a:lumMod val="25000"/>
                  </a:schemeClr>
                </a:solidFill>
              </a:rPr>
              <a:t>электронной системы </a:t>
            </a:r>
            <a:endParaRPr lang="ru-RU" smtClean="0">
              <a:solidFill>
                <a:schemeClr val="bg2">
                  <a:lumMod val="25000"/>
                </a:schemeClr>
              </a:solidFill>
            </a:endParaRPr>
          </a:p>
          <a:p>
            <a:pPr lvl="0"/>
            <a:r>
              <a:rPr lang="ru-RU" smtClean="0">
                <a:solidFill>
                  <a:schemeClr val="bg2">
                    <a:lumMod val="25000"/>
                  </a:schemeClr>
                </a:solidFill>
              </a:rPr>
              <a:t>управления </a:t>
            </a:r>
            <a:r>
              <a:rPr lang="ru-RU">
                <a:solidFill>
                  <a:schemeClr val="bg2">
                    <a:lumMod val="25000"/>
                  </a:schemeClr>
                </a:solidFill>
              </a:rPr>
              <a:t>трансмиссией (КЭСУТ);</a:t>
            </a:r>
          </a:p>
          <a:p>
            <a:pPr marL="285750" lvl="0" indent="-285750">
              <a:buFontTx/>
              <a:buChar char="-"/>
            </a:pPr>
            <a:r>
              <a:rPr lang="ru-RU" smtClean="0">
                <a:solidFill>
                  <a:schemeClr val="bg2">
                    <a:lumMod val="25000"/>
                  </a:schemeClr>
                </a:solidFill>
              </a:rPr>
              <a:t>изучить порядок </a:t>
            </a:r>
            <a:r>
              <a:rPr lang="ru-RU">
                <a:solidFill>
                  <a:schemeClr val="bg2">
                    <a:lumMod val="25000"/>
                  </a:schemeClr>
                </a:solidFill>
              </a:rPr>
              <a:t>включения передач, </a:t>
            </a:r>
            <a:endParaRPr lang="ru-RU" smtClean="0">
              <a:solidFill>
                <a:schemeClr val="bg2">
                  <a:lumMod val="25000"/>
                </a:schemeClr>
              </a:solidFill>
            </a:endParaRPr>
          </a:p>
          <a:p>
            <a:pPr lvl="0"/>
            <a:r>
              <a:rPr lang="ru-RU" smtClean="0">
                <a:solidFill>
                  <a:schemeClr val="bg2">
                    <a:lumMod val="25000"/>
                  </a:schemeClr>
                </a:solidFill>
              </a:rPr>
              <a:t>включение </a:t>
            </a:r>
            <a:r>
              <a:rPr lang="ru-RU">
                <a:solidFill>
                  <a:schemeClr val="bg2">
                    <a:lumMod val="25000"/>
                  </a:schemeClr>
                </a:solidFill>
              </a:rPr>
              <a:t>режима «подтормаживания», </a:t>
            </a:r>
            <a:endParaRPr lang="ru-RU" smtClean="0">
              <a:solidFill>
                <a:schemeClr val="bg2">
                  <a:lumMod val="25000"/>
                </a:schemeClr>
              </a:solidFill>
            </a:endParaRPr>
          </a:p>
          <a:p>
            <a:pPr lvl="0"/>
            <a:r>
              <a:rPr lang="ru-RU" smtClean="0">
                <a:solidFill>
                  <a:schemeClr val="bg2">
                    <a:lumMod val="25000"/>
                  </a:schemeClr>
                </a:solidFill>
              </a:rPr>
              <a:t>«</a:t>
            </a:r>
            <a:r>
              <a:rPr lang="ru-RU">
                <a:solidFill>
                  <a:schemeClr val="bg2">
                    <a:lumMod val="25000"/>
                  </a:schemeClr>
                </a:solidFill>
              </a:rPr>
              <a:t>запоминание» включенной передачи;</a:t>
            </a:r>
          </a:p>
          <a:p>
            <a:pPr lvl="0"/>
            <a:r>
              <a:rPr lang="ru-RU" smtClean="0">
                <a:solidFill>
                  <a:schemeClr val="bg2">
                    <a:lumMod val="25000"/>
                  </a:schemeClr>
                </a:solidFill>
              </a:rPr>
              <a:t>- включать ЗВОМ</a:t>
            </a:r>
            <a:r>
              <a:rPr lang="ru-RU">
                <a:solidFill>
                  <a:schemeClr val="bg2">
                    <a:lumMod val="25000"/>
                  </a:schemeClr>
                </a:solidFill>
              </a:rPr>
              <a:t>, ПВОМ, ПВМ, БД;</a:t>
            </a:r>
          </a:p>
          <a:p>
            <a:pPr marL="285750" indent="-285750">
              <a:buFontTx/>
              <a:buChar char="-"/>
            </a:pPr>
            <a:r>
              <a:rPr lang="ru-RU" smtClean="0">
                <a:solidFill>
                  <a:schemeClr val="bg2">
                    <a:lumMod val="25000"/>
                  </a:schemeClr>
                </a:solidFill>
              </a:rPr>
              <a:t>диагностировать неисправности </a:t>
            </a:r>
          </a:p>
          <a:p>
            <a:r>
              <a:rPr lang="ru-RU" smtClean="0">
                <a:solidFill>
                  <a:schemeClr val="bg2">
                    <a:lumMod val="25000"/>
                  </a:schemeClr>
                </a:solidFill>
              </a:rPr>
              <a:t>электронных систем </a:t>
            </a:r>
            <a:r>
              <a:rPr lang="ru-RU">
                <a:solidFill>
                  <a:schemeClr val="bg2">
                    <a:lumMod val="25000"/>
                  </a:schemeClr>
                </a:solidFill>
              </a:rPr>
              <a:t>управления ЗВОМ, </a:t>
            </a:r>
          </a:p>
          <a:p>
            <a:r>
              <a:rPr lang="ru-RU" smtClean="0">
                <a:solidFill>
                  <a:schemeClr val="bg2">
                    <a:lumMod val="25000"/>
                  </a:schemeClr>
                </a:solidFill>
              </a:rPr>
              <a:t>ПВОМ</a:t>
            </a:r>
            <a:r>
              <a:rPr lang="ru-RU">
                <a:solidFill>
                  <a:schemeClr val="bg2">
                    <a:lumMod val="25000"/>
                  </a:schemeClr>
                </a:solidFill>
              </a:rPr>
              <a:t>, ППВМ, БД </a:t>
            </a:r>
            <a:r>
              <a:rPr lang="ru-RU" smtClean="0">
                <a:solidFill>
                  <a:schemeClr val="bg2">
                    <a:lumMod val="25000"/>
                  </a:schemeClr>
                </a:solidFill>
              </a:rPr>
              <a:t>заднего </a:t>
            </a:r>
            <a:r>
              <a:rPr lang="ru-RU">
                <a:solidFill>
                  <a:schemeClr val="bg2">
                    <a:lumMod val="25000"/>
                  </a:schemeClr>
                </a:solidFill>
              </a:rPr>
              <a:t>моста, управления </a:t>
            </a:r>
          </a:p>
          <a:p>
            <a:r>
              <a:rPr lang="ru-RU" smtClean="0">
                <a:solidFill>
                  <a:schemeClr val="bg2">
                    <a:lumMod val="25000"/>
                  </a:schemeClr>
                </a:solidFill>
              </a:rPr>
              <a:t>переключением передач</a:t>
            </a:r>
            <a:r>
              <a:rPr lang="ru-RU">
                <a:solidFill>
                  <a:schemeClr val="bg2">
                    <a:lumMod val="2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5967233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Прямоугольник 4"/>
          <p:cNvSpPr/>
          <p:nvPr/>
        </p:nvSpPr>
        <p:spPr>
          <a:xfrm>
            <a:off x="5160687" y="620688"/>
            <a:ext cx="398331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>
                <a:solidFill>
                  <a:schemeClr val="bg2">
                    <a:lumMod val="25000"/>
                  </a:schemeClr>
                </a:solidFill>
              </a:rPr>
              <a:t>Учебный лабораторный стенд </a:t>
            </a:r>
            <a:r>
              <a:rPr lang="ru-RU" smtClean="0">
                <a:solidFill>
                  <a:schemeClr val="bg2">
                    <a:lumMod val="25000"/>
                  </a:schemeClr>
                </a:solidFill>
              </a:rPr>
              <a:t>НТЦ </a:t>
            </a:r>
            <a:r>
              <a:rPr lang="ru-RU">
                <a:solidFill>
                  <a:schemeClr val="bg2">
                    <a:lumMod val="25000"/>
                  </a:schemeClr>
                </a:solidFill>
              </a:rPr>
              <a:t>15.39.1 </a:t>
            </a:r>
            <a:r>
              <a:rPr lang="ru-RU" smtClean="0">
                <a:solidFill>
                  <a:schemeClr val="bg2">
                    <a:lumMod val="25000"/>
                  </a:schemeClr>
                </a:solidFill>
              </a:rPr>
              <a:t>- «</a:t>
            </a:r>
            <a:r>
              <a:rPr lang="ru-RU">
                <a:solidFill>
                  <a:schemeClr val="bg2">
                    <a:lumMod val="25000"/>
                  </a:schemeClr>
                </a:solidFill>
              </a:rPr>
              <a:t>Испытания и </a:t>
            </a:r>
            <a:endParaRPr lang="ru-RU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mtClean="0">
                <a:solidFill>
                  <a:schemeClr val="bg2">
                    <a:lumMod val="25000"/>
                  </a:schemeClr>
                </a:solidFill>
              </a:rPr>
              <a:t>диагностирование </a:t>
            </a:r>
            <a:r>
              <a:rPr lang="ru-RU">
                <a:solidFill>
                  <a:schemeClr val="bg2">
                    <a:lumMod val="25000"/>
                  </a:schemeClr>
                </a:solidFill>
              </a:rPr>
              <a:t>рулевого </a:t>
            </a:r>
            <a:endParaRPr lang="ru-RU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mtClean="0">
                <a:solidFill>
                  <a:schemeClr val="bg2">
                    <a:lumMod val="25000"/>
                  </a:schemeClr>
                </a:solidFill>
              </a:rPr>
              <a:t>управления </a:t>
            </a:r>
            <a:r>
              <a:rPr lang="ru-RU">
                <a:solidFill>
                  <a:schemeClr val="bg2">
                    <a:lumMod val="25000"/>
                  </a:schemeClr>
                </a:solidFill>
              </a:rPr>
              <a:t>трактора с гидроусилителем интегрального </a:t>
            </a:r>
            <a:endParaRPr lang="ru-RU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mtClean="0">
                <a:solidFill>
                  <a:schemeClr val="bg2">
                    <a:lumMod val="25000"/>
                  </a:schemeClr>
                </a:solidFill>
              </a:rPr>
              <a:t>типа </a:t>
            </a:r>
            <a:r>
              <a:rPr lang="ru-RU">
                <a:solidFill>
                  <a:schemeClr val="bg2">
                    <a:lumMod val="25000"/>
                  </a:schemeClr>
                </a:solidFill>
              </a:rPr>
              <a:t>и гидравлической системой управления блокировкой </a:t>
            </a:r>
            <a:r>
              <a:rPr lang="ru-RU" smtClean="0">
                <a:solidFill>
                  <a:schemeClr val="bg2">
                    <a:lumMod val="25000"/>
                  </a:schemeClr>
                </a:solidFill>
              </a:rPr>
              <a:t>дифференциала» позволяет:</a:t>
            </a:r>
          </a:p>
          <a:p>
            <a:r>
              <a:rPr lang="ru-RU" smtClean="0">
                <a:solidFill>
                  <a:schemeClr val="bg2">
                    <a:lumMod val="25000"/>
                  </a:schemeClr>
                </a:solidFill>
              </a:rPr>
              <a:t>•изучить устройство </a:t>
            </a:r>
            <a:r>
              <a:rPr lang="ru-RU">
                <a:solidFill>
                  <a:schemeClr val="bg2">
                    <a:lumMod val="25000"/>
                  </a:schemeClr>
                </a:solidFill>
              </a:rPr>
              <a:t>и </a:t>
            </a:r>
            <a:r>
              <a:rPr lang="ru-RU" smtClean="0">
                <a:solidFill>
                  <a:schemeClr val="bg2">
                    <a:lumMod val="25000"/>
                  </a:schemeClr>
                </a:solidFill>
              </a:rPr>
              <a:t>принцип </a:t>
            </a:r>
            <a:r>
              <a:rPr lang="ru-RU">
                <a:solidFill>
                  <a:schemeClr val="bg2">
                    <a:lumMod val="25000"/>
                  </a:schemeClr>
                </a:solidFill>
              </a:rPr>
              <a:t>действия рулевого управления </a:t>
            </a:r>
            <a:endParaRPr lang="ru-RU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mtClean="0">
                <a:solidFill>
                  <a:schemeClr val="bg2">
                    <a:lumMod val="25000"/>
                  </a:schemeClr>
                </a:solidFill>
              </a:rPr>
              <a:t>трактора </a:t>
            </a:r>
            <a:r>
              <a:rPr lang="ru-RU">
                <a:solidFill>
                  <a:schemeClr val="bg2">
                    <a:lumMod val="25000"/>
                  </a:schemeClr>
                </a:solidFill>
              </a:rPr>
              <a:t>с гидроусилителем;</a:t>
            </a:r>
          </a:p>
          <a:p>
            <a:r>
              <a:rPr lang="ru-RU" smtClean="0">
                <a:solidFill>
                  <a:schemeClr val="bg2">
                    <a:lumMod val="25000"/>
                  </a:schemeClr>
                </a:solidFill>
              </a:rPr>
              <a:t>•исследовать характеристики</a:t>
            </a:r>
          </a:p>
          <a:p>
            <a:r>
              <a:rPr lang="ru-RU" smtClean="0">
                <a:solidFill>
                  <a:schemeClr val="bg2">
                    <a:lumMod val="25000"/>
                  </a:schemeClr>
                </a:solidFill>
              </a:rPr>
              <a:t>рулевого </a:t>
            </a:r>
            <a:r>
              <a:rPr lang="ru-RU">
                <a:solidFill>
                  <a:schemeClr val="bg2">
                    <a:lumMod val="25000"/>
                  </a:schemeClr>
                </a:solidFill>
              </a:rPr>
              <a:t>управления с гидроусилителем;</a:t>
            </a:r>
          </a:p>
          <a:p>
            <a:r>
              <a:rPr lang="ru-RU" smtClean="0">
                <a:solidFill>
                  <a:schemeClr val="bg2">
                    <a:lumMod val="25000"/>
                  </a:schemeClr>
                </a:solidFill>
              </a:rPr>
              <a:t>•диагностировать техническое состояние рулевого </a:t>
            </a:r>
            <a:r>
              <a:rPr lang="ru-RU">
                <a:solidFill>
                  <a:schemeClr val="bg2">
                    <a:lumMod val="25000"/>
                  </a:schemeClr>
                </a:solidFill>
              </a:rPr>
              <a:t>управления с гидроусилителем;</a:t>
            </a:r>
          </a:p>
          <a:p>
            <a:r>
              <a:rPr lang="ru-RU" smtClean="0">
                <a:solidFill>
                  <a:schemeClr val="bg2">
                    <a:lumMod val="25000"/>
                  </a:schemeClr>
                </a:solidFill>
              </a:rPr>
              <a:t>•изучать устройство </a:t>
            </a:r>
            <a:r>
              <a:rPr lang="ru-RU">
                <a:solidFill>
                  <a:schemeClr val="bg2">
                    <a:lumMod val="25000"/>
                  </a:schemeClr>
                </a:solidFill>
              </a:rPr>
              <a:t>и </a:t>
            </a:r>
            <a:endParaRPr lang="ru-RU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mtClean="0">
                <a:solidFill>
                  <a:schemeClr val="bg2">
                    <a:lumMod val="25000"/>
                  </a:schemeClr>
                </a:solidFill>
              </a:rPr>
              <a:t>исследовать характеристики </a:t>
            </a:r>
            <a:r>
              <a:rPr lang="ru-RU">
                <a:solidFill>
                  <a:schemeClr val="bg2">
                    <a:lumMod val="25000"/>
                  </a:schemeClr>
                </a:solidFill>
              </a:rPr>
              <a:t>гидравлической системы </a:t>
            </a:r>
            <a:endParaRPr lang="ru-RU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mtClean="0">
                <a:solidFill>
                  <a:schemeClr val="bg2">
                    <a:lumMod val="25000"/>
                  </a:schemeClr>
                </a:solidFill>
              </a:rPr>
              <a:t>блокировки дифференциала.</a:t>
            </a:r>
            <a:endParaRPr lang="ru-RU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451" y="504314"/>
            <a:ext cx="4574718" cy="830627"/>
          </a:xfrm>
          <a:prstGeom prst="rect">
            <a:avLst/>
          </a:prstGeom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250">
                        <a14:foregroundMark x1="54250" y1="43750" x2="62750" y2="41000"/>
                        <a14:foregroundMark x1="63500" y1="44250" x2="50375" y2="69250"/>
                        <a14:foregroundMark x1="41750" y1="86125" x2="48250" y2="73250"/>
                        <a14:foregroundMark x1="54250" y1="74250" x2="56750" y2="72000"/>
                        <a14:foregroundMark x1="62750" y1="94625" x2="54000" y2="77500"/>
                        <a14:foregroundMark x1="23750" y1="81000" x2="31750" y2="68625"/>
                        <a14:foregroundMark x1="33250" y1="65625" x2="37500" y2="5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61351"/>
            <a:ext cx="4427984" cy="442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645417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Arial"/>
        <a:cs typeface="Arial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Arial"/>
        <a:cs typeface="Arial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Template>Wisp</Template>
  <Company/>
  <PresentationFormat>On-screen Show (4:3)</PresentationFormat>
  <Paragraphs>107</Paragraphs>
  <Slides>21</Slides>
  <Notes>0</Notes>
  <TotalTime>1403</TotalTime>
  <HiddenSlides>0</HiddenSlides>
  <MMClips>0</MMClips>
  <ScaleCrop>0</ScaleCrop>
  <HeadingPairs>
    <vt:vector baseType="variant" size="6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baseType="lpstr" size="30">
      <vt:lpstr>Arial</vt:lpstr>
      <vt:lpstr>Century Gothic</vt:lpstr>
      <vt:lpstr>Wingdings 3</vt:lpstr>
      <vt:lpstr>Calibri</vt:lpstr>
      <vt:lpstr>Times New Roman</vt:lpstr>
      <vt:lpstr>Wingdings</vt:lpstr>
      <vt:lpstr>Book Antiqua</vt:lpstr>
      <vt:lpstr>Noto Sans CJK SC</vt:lpstr>
      <vt:lpstr>Легкий дым</vt:lpstr>
      <vt:lpstr>Центр компетенций технологий в сельском хозяйстве учреждения образования «Жировичский государственный аграрно-технический колледж»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Лаборатория №108 «Техническое обслуживание и ремонт машин»</vt:lpstr>
      <vt:lpstr>PowerPoint Presentation</vt:lpstr>
      <vt:lpstr>PowerPoint Presentation</vt:lpstr>
      <vt:lpstr>PowerPoint Presentation</vt:lpstr>
      <vt:lpstr>PowerPoint Presentation</vt:lpstr>
      <vt:lpstr>Кабинет №101 «Система питания дизелей»</vt:lpstr>
      <vt:lpstr>Кабинет №101 «Система питания дизелей»</vt:lpstr>
      <vt:lpstr>Кабинет №101 «Система питания дизелей»</vt:lpstr>
      <vt:lpstr>PowerPoint Presentation</vt:lpstr>
      <vt:lpstr>Кабинет №105 «Электрические системы электрооборудования тракторов»</vt:lpstr>
      <vt:lpstr>PowerPoint Presentation</vt:lpstr>
      <vt:lpstr>Кабинет №107«Механизмы и системы двигателей внутреннего сгорания»</vt:lpstr>
      <vt:lpstr> Учебный зал тренажеров</vt:lpstr>
      <vt:lpstr> Учебный зал тренажеров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Ресурсный центр производственного обучения учреждения образования «Жировичский государственный аграрно-технический колледж»</dc:title>
  <dc:creator>proftex</dc:creator>
  <cp:lastModifiedBy>Ольга Сергеевна</cp:lastModifiedBy>
  <cp:revision>134</cp:revision>
  <cp:lastPrinted>2019-03-15T14:48:18.000</cp:lastPrinted>
  <dcterms:created xsi:type="dcterms:W3CDTF">2019-03-11T11:51:27Z</dcterms:created>
  <dcterms:modified xsi:type="dcterms:W3CDTF">2026-03-25T07:12:59Z</dcterms:modified>
</cp:coreProperties>
</file>